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77" r:id="rId7"/>
    <p:sldId id="278" r:id="rId8"/>
    <p:sldId id="262" r:id="rId9"/>
    <p:sldId id="263" r:id="rId10"/>
    <p:sldId id="264" r:id="rId11"/>
    <p:sldId id="276" r:id="rId12"/>
    <p:sldId id="265" r:id="rId13"/>
    <p:sldId id="267" r:id="rId14"/>
    <p:sldId id="269" r:id="rId15"/>
    <p:sldId id="268" r:id="rId16"/>
    <p:sldId id="270" r:id="rId17"/>
    <p:sldId id="271" r:id="rId18"/>
    <p:sldId id="307" r:id="rId19"/>
    <p:sldId id="308" r:id="rId20"/>
    <p:sldId id="272" r:id="rId21"/>
    <p:sldId id="273" r:id="rId22"/>
    <p:sldId id="274" r:id="rId23"/>
    <p:sldId id="275" r:id="rId24"/>
    <p:sldId id="282" r:id="rId25"/>
    <p:sldId id="309" r:id="rId26"/>
    <p:sldId id="310" r:id="rId27"/>
    <p:sldId id="311" r:id="rId28"/>
    <p:sldId id="312" r:id="rId29"/>
    <p:sldId id="280" r:id="rId30"/>
    <p:sldId id="313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4" r:id="rId43"/>
    <p:sldId id="293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44"/>
    <a:srgbClr val="89FF00"/>
    <a:srgbClr val="D60000"/>
    <a:srgbClr val="E48687"/>
    <a:srgbClr val="E44A4D"/>
    <a:srgbClr val="BEE478"/>
    <a:srgbClr val="0D00FF"/>
    <a:srgbClr val="00EAFF"/>
    <a:srgbClr val="94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55" autoAdjust="0"/>
  </p:normalViewPr>
  <p:slideViewPr>
    <p:cSldViewPr snapToGrid="0" snapToObjects="1">
      <p:cViewPr varScale="1">
        <p:scale>
          <a:sx n="97" d="100"/>
          <a:sy n="97" d="100"/>
        </p:scale>
        <p:origin x="-1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0790"/>
            <a:ext cx="7772400" cy="4039732"/>
          </a:xfrm>
        </p:spPr>
        <p:txBody>
          <a:bodyPr>
            <a:normAutofit/>
          </a:bodyPr>
          <a:lstStyle>
            <a:lvl1pPr algn="l">
              <a:defRPr sz="8800" b="0" i="0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0522"/>
            <a:ext cx="6400800" cy="1208277"/>
          </a:xfrm>
        </p:spPr>
        <p:txBody>
          <a:bodyPr/>
          <a:lstStyle>
            <a:lvl1pPr marL="0" indent="0" algn="l">
              <a:buNone/>
              <a:defRPr>
                <a:solidFill>
                  <a:srgbClr val="00EA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515D-76BF-3749-A123-C04CFC80B64C}" type="datetimeFigureOut">
              <a:rPr lang="en-US" smtClean="0"/>
              <a:t>5/26/14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B63D-D92F-5A40-BAB7-7710E279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u="none" kern="1200">
          <a:solidFill>
            <a:schemeClr val="accent6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EA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RPA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mozilla.org/en-US/docs/Web/Guide/HTML/HTML5/HTML5_element_lis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History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History/1989/proposal.htm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0790"/>
            <a:ext cx="7772400" cy="4263046"/>
          </a:xfrm>
        </p:spPr>
        <p:txBody>
          <a:bodyPr>
            <a:normAutofit/>
          </a:bodyPr>
          <a:lstStyle/>
          <a:p>
            <a:pPr algn="l"/>
            <a:r>
              <a:rPr lang="en-US" sz="8800" dirty="0" smtClean="0"/>
              <a:t>HTML+ CSS </a:t>
            </a:r>
            <a:br>
              <a:rPr lang="en-US" sz="8800" dirty="0" smtClean="0"/>
            </a:br>
            <a:r>
              <a:rPr lang="en-US" sz="8800" dirty="0" smtClean="0"/>
              <a:t>PRINCIPLES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625" y="4430523"/>
            <a:ext cx="6400800" cy="1291742"/>
          </a:xfrm>
        </p:spPr>
        <p:txBody>
          <a:bodyPr/>
          <a:lstStyle/>
          <a:p>
            <a:pPr algn="l"/>
            <a:r>
              <a:rPr lang="en-US" dirty="0" smtClean="0"/>
              <a:t>Getting started with web design the right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/>
              <a:t>➆</a:t>
            </a:r>
            <a:r>
              <a:rPr lang="en-US" sz="3600" dirty="0" smtClean="0"/>
              <a:t>Then this started happening: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3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2968049"/>
            <a:ext cx="5180018" cy="33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9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>
                <a:solidFill>
                  <a:srgbClr val="BEE478"/>
                </a:solidFill>
              </a:rPr>
              <a:t>➇</a:t>
            </a:r>
            <a:r>
              <a:rPr lang="en-US" sz="3600" dirty="0" smtClean="0">
                <a:solidFill>
                  <a:srgbClr val="BEE478"/>
                </a:solidFill>
              </a:rPr>
              <a:t>2008: HTML5 </a:t>
            </a:r>
            <a:r>
              <a:rPr lang="en-US" sz="3600" dirty="0">
                <a:solidFill>
                  <a:srgbClr val="BEE478"/>
                </a:solidFill>
              </a:rPr>
              <a:t>is introduced. It moves away from xml but offers database integration, semantic markup, </a:t>
            </a:r>
            <a:r>
              <a:rPr lang="en-US" sz="3600" dirty="0" err="1">
                <a:solidFill>
                  <a:srgbClr val="BEE478"/>
                </a:solidFill>
              </a:rPr>
              <a:t>javascript</a:t>
            </a:r>
            <a:r>
              <a:rPr lang="en-US" sz="3600" dirty="0">
                <a:solidFill>
                  <a:srgbClr val="BEE478"/>
                </a:solidFill>
              </a:rPr>
              <a:t> integration, and and better video capabilities.</a:t>
            </a:r>
          </a:p>
        </p:txBody>
      </p:sp>
    </p:spTree>
    <p:extLst>
      <p:ext uri="{BB962C8B-B14F-4D97-AF65-F5344CB8AC3E}">
        <p14:creationId xmlns:p14="http://schemas.microsoft.com/office/powerpoint/2010/main" val="124576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3600" u="sng" dirty="0" smtClean="0">
                <a:solidFill>
                  <a:srgbClr val="FF6600"/>
                </a:solidFill>
              </a:rPr>
              <a:t>H</a:t>
            </a:r>
            <a:r>
              <a:rPr lang="en-US" sz="3600" dirty="0" smtClean="0"/>
              <a:t>yper</a:t>
            </a:r>
            <a:r>
              <a:rPr lang="en-US" sz="3600" u="sng" dirty="0" smtClean="0">
                <a:solidFill>
                  <a:srgbClr val="FF6600"/>
                </a:solidFill>
              </a:rPr>
              <a:t>t</a:t>
            </a:r>
            <a:r>
              <a:rPr lang="en-US" sz="3600" dirty="0" smtClean="0"/>
              <a:t>ext </a:t>
            </a:r>
            <a:r>
              <a:rPr lang="en-US" sz="3600" u="sng" dirty="0">
                <a:solidFill>
                  <a:srgbClr val="FF6600"/>
                </a:solidFill>
              </a:rPr>
              <a:t>M</a:t>
            </a:r>
            <a:r>
              <a:rPr lang="en-US" sz="3600" dirty="0"/>
              <a:t>arkup </a:t>
            </a:r>
            <a:r>
              <a:rPr lang="en-US" sz="3600" u="sng" dirty="0" smtClean="0">
                <a:solidFill>
                  <a:srgbClr val="FF6600"/>
                </a:solidFill>
              </a:rPr>
              <a:t>L</a:t>
            </a:r>
            <a:r>
              <a:rPr lang="en-US" sz="3600" dirty="0" smtClean="0"/>
              <a:t>anguage</a:t>
            </a:r>
          </a:p>
          <a:p>
            <a:pPr marL="40005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Current version of HTML is HTML5. Prior to HTML5 the standard was </a:t>
            </a:r>
            <a:r>
              <a:rPr lang="en-US" dirty="0" smtClean="0"/>
              <a:t>XHTML, </a:t>
            </a:r>
            <a:r>
              <a:rPr lang="en-US" dirty="0"/>
              <a:t>which was the first to offer strict semantic markup and a focus on separating “</a:t>
            </a:r>
            <a:r>
              <a:rPr lang="en-US" i="1" dirty="0"/>
              <a:t>presentation from structure</a:t>
            </a:r>
            <a:r>
              <a:rPr lang="en-US" dirty="0"/>
              <a:t>.”</a:t>
            </a:r>
          </a:p>
          <a:p>
            <a:pPr marL="40005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400050" lvl="1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8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HTML looks like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 view  </a:t>
            </a:r>
            <a:r>
              <a:rPr lang="en-US" sz="4000" dirty="0" smtClean="0"/>
              <a:t>vs. </a:t>
            </a:r>
            <a:r>
              <a:rPr lang="en-US" dirty="0" smtClean="0"/>
              <a:t>code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Here’s what we </a:t>
            </a:r>
          </a:p>
          <a:p>
            <a:pPr marL="0" indent="0">
              <a:buNone/>
            </a:pPr>
            <a:r>
              <a:rPr lang="en-US" dirty="0" smtClean="0"/>
              <a:t>see as a viewing</a:t>
            </a:r>
          </a:p>
          <a:p>
            <a:pPr marL="0" indent="0">
              <a:buNone/>
            </a:pPr>
            <a:r>
              <a:rPr lang="en-US" dirty="0" smtClean="0"/>
              <a:t>audience:</a:t>
            </a:r>
            <a:endParaRPr lang="en-US" dirty="0"/>
          </a:p>
        </p:txBody>
      </p:sp>
      <p:pic>
        <p:nvPicPr>
          <p:cNvPr id="4" name="Picture 3" descr="Screen Shot 2014-05-26 at 7.1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40" y="1417638"/>
            <a:ext cx="5045260" cy="51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Here’s what we </a:t>
            </a:r>
          </a:p>
          <a:p>
            <a:pPr marL="0" indent="0">
              <a:buNone/>
            </a:pPr>
            <a:r>
              <a:rPr lang="en-US" dirty="0" smtClean="0"/>
              <a:t>do as web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esigners and </a:t>
            </a:r>
          </a:p>
          <a:p>
            <a:pPr marL="0" indent="0">
              <a:buNone/>
            </a:pPr>
            <a:r>
              <a:rPr lang="en-US" dirty="0" smtClean="0"/>
              <a:t>developers:</a:t>
            </a:r>
            <a:endParaRPr lang="en-US" dirty="0"/>
          </a:p>
        </p:txBody>
      </p:sp>
      <p:pic>
        <p:nvPicPr>
          <p:cNvPr id="5" name="Picture 4" descr="Screen Shot 2014-05-26 at 7.1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99" y="1403065"/>
            <a:ext cx="5307676" cy="54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HTML is based on the use of </a:t>
            </a:r>
            <a:r>
              <a:rPr lang="en-US" sz="7200" dirty="0" smtClean="0">
                <a:solidFill>
                  <a:srgbClr val="BEE478"/>
                </a:solidFill>
              </a:rPr>
              <a:t>TAG</a:t>
            </a:r>
            <a:r>
              <a:rPr lang="en-US" sz="3500" dirty="0" smtClean="0">
                <a:solidFill>
                  <a:srgbClr val="BEE478"/>
                </a:solidFill>
              </a:rPr>
              <a:t>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300" dirty="0" smtClean="0">
                <a:solidFill>
                  <a:srgbClr val="BEE478"/>
                </a:solidFill>
              </a:rPr>
              <a:t>TAG</a:t>
            </a:r>
            <a:r>
              <a:rPr lang="en-US" dirty="0" smtClean="0">
                <a:solidFill>
                  <a:srgbClr val="BEE478"/>
                </a:solidFill>
              </a:rPr>
              <a:t>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are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beginnings and endings of element declarations. They tell the browser how to process the given data.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8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how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basic anatomy of a </a:t>
            </a:r>
            <a:r>
              <a:rPr lang="en-US" sz="7200" dirty="0" smtClean="0">
                <a:solidFill>
                  <a:srgbClr val="BEE478"/>
                </a:solidFill>
              </a:rPr>
              <a:t>TAG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</a:t>
            </a:r>
            <a:r>
              <a:rPr lang="en-US" dirty="0" err="1" smtClean="0">
                <a:solidFill>
                  <a:srgbClr val="BEE478"/>
                </a:solidFill>
              </a:rPr>
              <a:t>tagname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  <a:r>
              <a:rPr lang="en-US" dirty="0" smtClean="0"/>
              <a:t>Blah blah blah</a:t>
            </a:r>
            <a:r>
              <a:rPr lang="en-US" dirty="0" smtClean="0">
                <a:solidFill>
                  <a:srgbClr val="BEE478"/>
                </a:solidFill>
              </a:rPr>
              <a:t>&lt;/</a:t>
            </a:r>
            <a:r>
              <a:rPr lang="en-US" dirty="0" err="1" smtClean="0">
                <a:solidFill>
                  <a:srgbClr val="BEE478"/>
                </a:solidFill>
              </a:rPr>
              <a:t>tagname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600" dirty="0" smtClean="0">
              <a:solidFill>
                <a:srgbClr val="FCD5B5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 smtClean="0">
                <a:solidFill>
                  <a:srgbClr val="FCD5B5"/>
                </a:solidFill>
              </a:rPr>
              <a:t>(BTW, this </a:t>
            </a:r>
            <a:r>
              <a:rPr lang="en-US" sz="2600" dirty="0">
                <a:solidFill>
                  <a:srgbClr val="FCD5B5"/>
                </a:solidFill>
              </a:rPr>
              <a:t>is a dummy, not-real example</a:t>
            </a:r>
            <a:r>
              <a:rPr lang="en-US" sz="2600" dirty="0" smtClean="0">
                <a:solidFill>
                  <a:srgbClr val="FCD5B5"/>
                </a:solidFill>
              </a:rPr>
              <a:t>)</a:t>
            </a:r>
            <a:endParaRPr lang="en-US" dirty="0">
              <a:solidFill>
                <a:srgbClr val="FCD5B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how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could also look like this: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</a:t>
            </a:r>
            <a:r>
              <a:rPr lang="en-US" dirty="0" err="1" smtClean="0">
                <a:solidFill>
                  <a:srgbClr val="BEE478"/>
                </a:solidFill>
              </a:rPr>
              <a:t>tagname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/>
              <a:t>Blah blah blah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&lt;/</a:t>
            </a:r>
            <a:r>
              <a:rPr lang="en-US" dirty="0" err="1" smtClean="0">
                <a:solidFill>
                  <a:srgbClr val="BEE478"/>
                </a:solidFill>
              </a:rPr>
              <a:t>tagname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600" dirty="0" smtClean="0">
              <a:solidFill>
                <a:srgbClr val="FCD5B5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600" dirty="0" smtClean="0">
                <a:solidFill>
                  <a:srgbClr val="FCD5B5"/>
                </a:solidFill>
              </a:rPr>
              <a:t>(Still not</a:t>
            </a:r>
            <a:r>
              <a:rPr lang="en-US" sz="2600" dirty="0">
                <a:solidFill>
                  <a:srgbClr val="FCD5B5"/>
                </a:solidFill>
              </a:rPr>
              <a:t>-</a:t>
            </a:r>
            <a:r>
              <a:rPr lang="en-US" sz="2600" dirty="0" smtClean="0">
                <a:solidFill>
                  <a:srgbClr val="FCD5B5"/>
                </a:solidFill>
              </a:rPr>
              <a:t>real)</a:t>
            </a:r>
            <a:endParaRPr lang="en-US" dirty="0">
              <a:solidFill>
                <a:srgbClr val="FCD5B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how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It could also look like this: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</a:t>
            </a:r>
            <a:r>
              <a:rPr lang="en-US" dirty="0" err="1" smtClean="0">
                <a:solidFill>
                  <a:srgbClr val="BEE478"/>
                </a:solidFill>
              </a:rPr>
              <a:t>tagname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/>
              <a:t>Blah blah blah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&lt;/</a:t>
            </a:r>
            <a:r>
              <a:rPr lang="en-US" dirty="0" err="1" smtClean="0">
                <a:solidFill>
                  <a:srgbClr val="BEE478"/>
                </a:solidFill>
              </a:rPr>
              <a:t>tagname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600" dirty="0" smtClean="0">
              <a:solidFill>
                <a:srgbClr val="FCD5B5"/>
              </a:solidFill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sz="2800" dirty="0">
                <a:solidFill>
                  <a:srgbClr val="FCD5B5"/>
                </a:solidFill>
              </a:rPr>
              <a:t>Almost all tags have an opening AND closing tag. The only difference is that the closing tag starts with a “/” forward-slash.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/>
              <a:t>❶</a:t>
            </a:r>
            <a:r>
              <a:rPr lang="en-US" sz="3600" dirty="0" smtClean="0"/>
              <a:t>1960s </a:t>
            </a:r>
            <a:r>
              <a:rPr lang="en-US" sz="3600" dirty="0"/>
              <a:t>: ARPANET </a:t>
            </a:r>
            <a:r>
              <a:rPr lang="en-US" sz="3600" dirty="0" smtClean="0"/>
              <a:t>is developed</a:t>
            </a:r>
            <a:r>
              <a:rPr lang="en-US" sz="3600" dirty="0"/>
              <a:t>... </a:t>
            </a:r>
            <a:r>
              <a:rPr lang="en-US" sz="3600" dirty="0" smtClean="0"/>
              <a:t>It is the first “packet-switching” network using TCP/IP protocol and is a precursor </a:t>
            </a:r>
            <a:r>
              <a:rPr lang="en-US" sz="3600" dirty="0"/>
              <a:t>to World Wide </a:t>
            </a:r>
            <a:r>
              <a:rPr lang="en-US" sz="3600" dirty="0" smtClean="0"/>
              <a:t>Web.</a:t>
            </a:r>
          </a:p>
          <a:p>
            <a:pPr marL="0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dirty="0" smtClean="0">
                <a:hlinkClick r:id="rId2"/>
              </a:rPr>
              <a:t>http://</a:t>
            </a:r>
            <a:r>
              <a:rPr lang="en-US" sz="2200" dirty="0" err="1" smtClean="0">
                <a:hlinkClick r:id="rId2"/>
              </a:rPr>
              <a:t>en.wikipedia.org</a:t>
            </a:r>
            <a:r>
              <a:rPr lang="en-US" sz="2200" dirty="0" smtClean="0">
                <a:hlinkClick r:id="rId2"/>
              </a:rPr>
              <a:t>/wiki/ARPANET</a:t>
            </a:r>
            <a:endParaRPr lang="en-US" sz="2200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230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tag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&lt;p&gt;</a:t>
            </a:r>
            <a:r>
              <a:rPr lang="en-US" dirty="0" smtClean="0"/>
              <a:t>This is where you type the paragraph text you want to show up on the screen.</a:t>
            </a:r>
            <a:r>
              <a:rPr lang="en-US" dirty="0" smtClean="0">
                <a:solidFill>
                  <a:srgbClr val="BEE478"/>
                </a:solidFill>
              </a:rPr>
              <a:t>&lt;/p&gt;</a:t>
            </a: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(This is a real example of a “</a:t>
            </a:r>
            <a:r>
              <a:rPr lang="en-US" sz="2800" dirty="0" err="1" smtClean="0">
                <a:solidFill>
                  <a:srgbClr val="BEE478"/>
                </a:solidFill>
              </a:rPr>
              <a:t>paragragh</a:t>
            </a:r>
            <a:r>
              <a:rPr lang="en-US" sz="2800" dirty="0" smtClean="0">
                <a:solidFill>
                  <a:srgbClr val="BEE478"/>
                </a:solidFill>
              </a:rPr>
              <a:t>” tag)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</a:t>
            </a:r>
            <a:r>
              <a:rPr lang="en-US" dirty="0"/>
              <a:t>tag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&lt;h1&gt;</a:t>
            </a:r>
            <a:r>
              <a:rPr lang="en-US" dirty="0" smtClean="0"/>
              <a:t>I’m the most important heading</a:t>
            </a:r>
            <a:r>
              <a:rPr lang="en-US" dirty="0" smtClean="0">
                <a:solidFill>
                  <a:srgbClr val="BEE478"/>
                </a:solidFill>
              </a:rPr>
              <a:t>&lt;/h1&gt;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&lt;</a:t>
            </a:r>
            <a:r>
              <a:rPr lang="en-US" dirty="0" smtClean="0">
                <a:solidFill>
                  <a:srgbClr val="BEE478"/>
                </a:solidFill>
              </a:rPr>
              <a:t>h2&gt;</a:t>
            </a:r>
            <a:r>
              <a:rPr lang="en-US" dirty="0" smtClean="0"/>
              <a:t>I’m important </a:t>
            </a:r>
            <a:r>
              <a:rPr lang="en-US" dirty="0"/>
              <a:t>heading </a:t>
            </a:r>
            <a:r>
              <a:rPr lang="en-US" dirty="0" smtClean="0"/>
              <a:t>level #2</a:t>
            </a:r>
            <a:r>
              <a:rPr lang="en-US" dirty="0" smtClean="0">
                <a:solidFill>
                  <a:srgbClr val="BEE478"/>
                </a:solidFill>
              </a:rPr>
              <a:t>&lt;</a:t>
            </a:r>
            <a:r>
              <a:rPr lang="en-US" dirty="0">
                <a:solidFill>
                  <a:srgbClr val="BEE478"/>
                </a:solidFill>
              </a:rPr>
              <a:t>/</a:t>
            </a:r>
            <a:r>
              <a:rPr lang="en-US" dirty="0" smtClean="0">
                <a:solidFill>
                  <a:srgbClr val="BEE478"/>
                </a:solidFill>
              </a:rPr>
              <a:t>h2&gt;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&lt;</a:t>
            </a:r>
            <a:r>
              <a:rPr lang="en-US" dirty="0" smtClean="0">
                <a:solidFill>
                  <a:srgbClr val="BEE478"/>
                </a:solidFill>
              </a:rPr>
              <a:t>h6&gt;</a:t>
            </a:r>
            <a:r>
              <a:rPr lang="en-US" dirty="0" smtClean="0"/>
              <a:t>Headings go down to a level #6</a:t>
            </a:r>
            <a:r>
              <a:rPr lang="en-US" dirty="0" smtClean="0">
                <a:solidFill>
                  <a:srgbClr val="BEE478"/>
                </a:solidFill>
              </a:rPr>
              <a:t>&lt;</a:t>
            </a:r>
            <a:r>
              <a:rPr lang="en-US" dirty="0">
                <a:solidFill>
                  <a:srgbClr val="BEE478"/>
                </a:solidFill>
              </a:rPr>
              <a:t>/</a:t>
            </a:r>
            <a:r>
              <a:rPr lang="en-US" dirty="0" smtClean="0">
                <a:solidFill>
                  <a:srgbClr val="BEE478"/>
                </a:solidFill>
              </a:rPr>
              <a:t>h6&gt;</a:t>
            </a: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(These are real examples of “heading level” tags.)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4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</a:t>
            </a:r>
            <a:r>
              <a:rPr lang="en-US" dirty="0"/>
              <a:t>tag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</a:t>
            </a:r>
            <a:r>
              <a:rPr lang="en-US" dirty="0" err="1" smtClean="0">
                <a:solidFill>
                  <a:srgbClr val="BEE478"/>
                </a:solidFill>
              </a:rPr>
              <a:t>ul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  <a:br>
              <a:rPr lang="en-US" dirty="0" smtClean="0">
                <a:solidFill>
                  <a:srgbClr val="BEE478"/>
                </a:solidFill>
              </a:rPr>
            </a:br>
            <a:r>
              <a:rPr lang="en-US" dirty="0" smtClean="0">
                <a:solidFill>
                  <a:srgbClr val="BEE478"/>
                </a:solidFill>
              </a:rPr>
              <a:t>	&lt;li&gt;</a:t>
            </a:r>
            <a:r>
              <a:rPr lang="en-US" dirty="0" smtClean="0"/>
              <a:t>List item one goes here</a:t>
            </a:r>
            <a:r>
              <a:rPr lang="en-US" dirty="0" smtClean="0">
                <a:solidFill>
                  <a:srgbClr val="BEE478"/>
                </a:solidFill>
              </a:rPr>
              <a:t>&lt;/li&gt;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&lt;li&gt;</a:t>
            </a:r>
            <a:r>
              <a:rPr lang="en-US" dirty="0"/>
              <a:t>List item </a:t>
            </a:r>
            <a:r>
              <a:rPr lang="en-US" dirty="0" smtClean="0"/>
              <a:t>two goes </a:t>
            </a:r>
            <a:r>
              <a:rPr lang="en-US" dirty="0"/>
              <a:t>here</a:t>
            </a:r>
            <a:r>
              <a:rPr lang="en-US" dirty="0">
                <a:solidFill>
                  <a:srgbClr val="BEE478"/>
                </a:solidFill>
              </a:rPr>
              <a:t>&lt;/li&gt;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EE478"/>
                </a:solidFill>
              </a:rPr>
              <a:t>&lt;/</a:t>
            </a:r>
            <a:r>
              <a:rPr lang="en-US" dirty="0" err="1" smtClean="0">
                <a:solidFill>
                  <a:srgbClr val="BEE478"/>
                </a:solidFill>
              </a:rPr>
              <a:t>ul</a:t>
            </a:r>
            <a:r>
              <a:rPr lang="en-US" dirty="0" smtClean="0">
                <a:solidFill>
                  <a:srgbClr val="BEE478"/>
                </a:solidFill>
              </a:rPr>
              <a:t>&gt;</a:t>
            </a: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(These are real examples of “</a:t>
            </a:r>
            <a:r>
              <a:rPr lang="en-US" sz="2800" dirty="0" err="1" smtClean="0">
                <a:solidFill>
                  <a:srgbClr val="BEE478"/>
                </a:solidFill>
              </a:rPr>
              <a:t>unorded</a:t>
            </a:r>
            <a:r>
              <a:rPr lang="en-US" sz="2800" dirty="0" smtClean="0">
                <a:solidFill>
                  <a:srgbClr val="BEE478"/>
                </a:solidFill>
              </a:rPr>
              <a:t> list” and “list item” tags.)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</a:t>
            </a:r>
            <a:r>
              <a:rPr lang="en-US" dirty="0"/>
              <a:t>tag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…and the </a:t>
            </a:r>
            <a:r>
              <a:rPr lang="en-US" sz="7200" dirty="0" smtClean="0">
                <a:solidFill>
                  <a:srgbClr val="BEE478"/>
                </a:solidFill>
              </a:rPr>
              <a:t>TAG </a:t>
            </a:r>
            <a:r>
              <a:rPr lang="en-US" dirty="0" smtClean="0"/>
              <a:t>list goes on: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50726"/>
              </p:ext>
            </p:extLst>
          </p:nvPr>
        </p:nvGraphicFramePr>
        <p:xfrm>
          <a:off x="608267" y="2994472"/>
          <a:ext cx="7842859" cy="310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398"/>
                <a:gridCol w="2428491"/>
                <a:gridCol w="1739485"/>
                <a:gridCol w="1739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&lt;html&gt;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&lt;head&gt;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&lt;title&gt;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&lt;base&gt;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&lt;link&gt;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&lt;meta&gt;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&lt;style&gt;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&lt;body&gt;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&lt;section&gt;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nav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&lt;article&gt; 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&lt;aside&gt;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&lt;header&gt;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&lt;footer&gt;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&lt;address&gt;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&lt;p&gt;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&lt;pre&gt;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blockquote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&lt;li&gt;	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&lt;dl&gt;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&lt;figure&gt;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figcaption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&lt;div&gt;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&lt;a&gt;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&lt;strong&gt;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&lt;small&gt;	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&lt;cite&gt;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&lt;q&gt;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abbr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&lt;data&gt;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&lt;code&gt;	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img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BEE478"/>
                          </a:solidFill>
                        </a:rPr>
                        <a:t>…AND MANY</a:t>
                      </a:r>
                    </a:p>
                    <a:p>
                      <a:r>
                        <a:rPr lang="en-US" dirty="0" smtClean="0">
                          <a:solidFill>
                            <a:srgbClr val="BEE478"/>
                          </a:solidFill>
                        </a:rPr>
                        <a:t>MANY MORE.</a:t>
                      </a:r>
                      <a:endParaRPr lang="en-US" dirty="0">
                        <a:solidFill>
                          <a:srgbClr val="BEE478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71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</a:t>
            </a:r>
            <a:r>
              <a:rPr lang="en-US" dirty="0"/>
              <a:t>tag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z="7200" dirty="0" err="1" smtClean="0">
                <a:solidFill>
                  <a:srgbClr val="BEE478"/>
                </a:solidFill>
              </a:rPr>
              <a:t>TAG</a:t>
            </a:r>
            <a:r>
              <a:rPr lang="en-US" dirty="0" err="1" smtClean="0"/>
              <a:t>can</a:t>
            </a:r>
            <a:r>
              <a:rPr lang="en-US" dirty="0" smtClean="0"/>
              <a:t> also be referred to as 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200" dirty="0" smtClean="0">
                <a:solidFill>
                  <a:srgbClr val="BEE478"/>
                </a:solidFill>
              </a:rPr>
              <a:t>ELEMENT</a:t>
            </a:r>
            <a:r>
              <a:rPr lang="en-US" dirty="0" smtClean="0"/>
              <a:t>. Here is a GREAT resource list of HTML5 elements with explanations of each one is used: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FCD5B5"/>
                </a:solidFill>
                <a:hlinkClick r:id="rId2"/>
              </a:rPr>
              <a:t>https://</a:t>
            </a:r>
            <a:r>
              <a:rPr lang="en-US" sz="2000" dirty="0" err="1">
                <a:solidFill>
                  <a:srgbClr val="FCD5B5"/>
                </a:solidFill>
                <a:hlinkClick r:id="rId2"/>
              </a:rPr>
              <a:t>developer.mozilla.org</a:t>
            </a:r>
            <a:r>
              <a:rPr lang="en-US" sz="2000" dirty="0">
                <a:solidFill>
                  <a:srgbClr val="FCD5B5"/>
                </a:solidFill>
                <a:hlinkClick r:id="rId2"/>
              </a:rPr>
              <a:t>/en-US/docs/Web/Guide/HTML/HTML5/HTML5_element_list</a:t>
            </a:r>
            <a:endParaRPr lang="en-US" sz="2000" dirty="0" smtClean="0">
              <a:solidFill>
                <a:srgbClr val="FCD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9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z="7200" dirty="0" err="1" smtClean="0">
                <a:solidFill>
                  <a:srgbClr val="BEE478"/>
                </a:solidFill>
              </a:rPr>
              <a:t>TAG</a:t>
            </a:r>
            <a:r>
              <a:rPr lang="en-US" dirty="0" err="1" smtClean="0"/>
              <a:t>can</a:t>
            </a:r>
            <a:r>
              <a:rPr lang="en-US" dirty="0" smtClean="0"/>
              <a:t> also have </a:t>
            </a:r>
            <a:r>
              <a:rPr lang="en-US" sz="7200" dirty="0" smtClean="0">
                <a:solidFill>
                  <a:srgbClr val="FF6600"/>
                </a:solidFill>
              </a:rPr>
              <a:t>ATTRIBUTES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&lt;a </a:t>
            </a:r>
            <a:r>
              <a:rPr lang="en-US" sz="2800" dirty="0" err="1" smtClean="0">
                <a:solidFill>
                  <a:srgbClr val="FF6600"/>
                </a:solidFill>
              </a:rPr>
              <a:t>href</a:t>
            </a:r>
            <a:r>
              <a:rPr lang="en-US" sz="2800" dirty="0" smtClean="0">
                <a:solidFill>
                  <a:srgbClr val="FF6600"/>
                </a:solidFill>
              </a:rPr>
              <a:t>=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“http://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gmail.com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US" sz="2800" dirty="0" smtClean="0">
                <a:solidFill>
                  <a:srgbClr val="BEE478"/>
                </a:solidFill>
              </a:rPr>
              <a:t>&gt;</a:t>
            </a:r>
            <a:r>
              <a:rPr lang="en-US" sz="2800" dirty="0" smtClean="0">
                <a:solidFill>
                  <a:srgbClr val="FFFFFF"/>
                </a:solidFill>
              </a:rPr>
              <a:t>Go to GMAIL</a:t>
            </a:r>
            <a:r>
              <a:rPr lang="en-US" sz="2800" dirty="0" smtClean="0">
                <a:solidFill>
                  <a:srgbClr val="BEE478"/>
                </a:solidFill>
              </a:rPr>
              <a:t>&lt;/a&gt;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99833" y="5028109"/>
            <a:ext cx="693943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6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6600"/>
                </a:solidFill>
              </a:rPr>
              <a:t>ATTRIBUTES</a:t>
            </a:r>
            <a:r>
              <a:rPr lang="en-US" dirty="0"/>
              <a:t> </a:t>
            </a:r>
            <a:r>
              <a:rPr lang="en-US" dirty="0" smtClean="0"/>
              <a:t>are information within the tag, defining the tag. Different tags have different attribute options.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&lt;a </a:t>
            </a:r>
            <a:r>
              <a:rPr lang="en-US" sz="2800" dirty="0" err="1" smtClean="0">
                <a:solidFill>
                  <a:srgbClr val="FF6600"/>
                </a:solidFill>
              </a:rPr>
              <a:t>href</a:t>
            </a:r>
            <a:r>
              <a:rPr lang="en-US" sz="2800" dirty="0" smtClean="0">
                <a:solidFill>
                  <a:srgbClr val="FF6600"/>
                </a:solidFill>
              </a:rPr>
              <a:t>=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“http://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gmail.com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US" sz="2800" dirty="0" smtClean="0">
                <a:solidFill>
                  <a:srgbClr val="BEE478"/>
                </a:solidFill>
              </a:rPr>
              <a:t>&gt;</a:t>
            </a:r>
            <a:r>
              <a:rPr lang="en-US" sz="2800" dirty="0" smtClean="0">
                <a:solidFill>
                  <a:srgbClr val="FFFFFF"/>
                </a:solidFill>
              </a:rPr>
              <a:t>Go to GMAIL</a:t>
            </a:r>
            <a:r>
              <a:rPr lang="en-US" sz="2800" dirty="0" smtClean="0">
                <a:solidFill>
                  <a:srgbClr val="BEE478"/>
                </a:solidFill>
              </a:rPr>
              <a:t>&lt;/a&gt;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99833" y="4897169"/>
            <a:ext cx="693943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27164" y="5001921"/>
            <a:ext cx="0" cy="112424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00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sz="7200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is what pinpoints the </a:t>
            </a:r>
            <a:r>
              <a:rPr lang="en-US" dirty="0" smtClean="0">
                <a:solidFill>
                  <a:srgbClr val="FF6600"/>
                </a:solidFill>
              </a:rPr>
              <a:t>ATTRIBUTE</a:t>
            </a:r>
            <a:r>
              <a:rPr lang="en-US" dirty="0" smtClean="0"/>
              <a:t> to more specific information.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&lt;a </a:t>
            </a:r>
            <a:r>
              <a:rPr lang="en-US" sz="2800" dirty="0" err="1" smtClean="0">
                <a:solidFill>
                  <a:srgbClr val="FF6600"/>
                </a:solidFill>
              </a:rPr>
              <a:t>href</a:t>
            </a:r>
            <a:r>
              <a:rPr lang="en-US" sz="2800" dirty="0" smtClean="0">
                <a:solidFill>
                  <a:srgbClr val="FF6600"/>
                </a:solidFill>
              </a:rPr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“http://</a:t>
            </a:r>
            <a:r>
              <a:rPr lang="en-US" sz="2800" dirty="0" err="1" smtClean="0">
                <a:solidFill>
                  <a:srgbClr val="FFFF00"/>
                </a:solidFill>
              </a:rPr>
              <a:t>gmail.com</a:t>
            </a:r>
            <a:r>
              <a:rPr lang="en-US" sz="2800" dirty="0" smtClean="0">
                <a:solidFill>
                  <a:srgbClr val="FFFF00"/>
                </a:solidFill>
              </a:rPr>
              <a:t>”</a:t>
            </a:r>
            <a:r>
              <a:rPr lang="en-US" sz="2800" dirty="0" smtClean="0">
                <a:solidFill>
                  <a:srgbClr val="BEE478"/>
                </a:solidFill>
              </a:rPr>
              <a:t>&gt;</a:t>
            </a:r>
            <a:r>
              <a:rPr lang="en-US" sz="2800" dirty="0" smtClean="0">
                <a:solidFill>
                  <a:srgbClr val="FFFFFF"/>
                </a:solidFill>
              </a:rPr>
              <a:t>Go to GMAIL</a:t>
            </a:r>
            <a:r>
              <a:rPr lang="en-US" sz="2800" dirty="0" smtClean="0">
                <a:solidFill>
                  <a:srgbClr val="BEE478"/>
                </a:solidFill>
              </a:rPr>
              <a:t>&lt;/a&gt;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47273" y="4412691"/>
            <a:ext cx="3024562" cy="0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30432" y="4530536"/>
            <a:ext cx="0" cy="1348685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9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tag, attribute,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In this example below, we have an </a:t>
            </a:r>
            <a:r>
              <a:rPr lang="en-US" sz="3000" dirty="0" smtClean="0">
                <a:solidFill>
                  <a:srgbClr val="BEE478"/>
                </a:solidFill>
              </a:rPr>
              <a:t>&lt;a&gt; </a:t>
            </a:r>
            <a:r>
              <a:rPr lang="en-US" sz="3000" dirty="0" smtClean="0"/>
              <a:t>tag, which is an “</a:t>
            </a:r>
            <a:r>
              <a:rPr lang="en-US" sz="3000" i="1" dirty="0" smtClean="0">
                <a:solidFill>
                  <a:srgbClr val="BEE478"/>
                </a:solidFill>
              </a:rPr>
              <a:t>anchor</a:t>
            </a:r>
            <a:r>
              <a:rPr lang="en-US" sz="3000" dirty="0" smtClean="0"/>
              <a:t>” </a:t>
            </a:r>
            <a:r>
              <a:rPr lang="en-US" sz="3000" i="1" dirty="0" smtClean="0"/>
              <a:t>link</a:t>
            </a:r>
            <a:r>
              <a:rPr lang="en-US" sz="3000" dirty="0" smtClean="0"/>
              <a:t>. But we need to know where the link will go, so we give it an </a:t>
            </a:r>
            <a:r>
              <a:rPr lang="en-US" sz="3000" dirty="0" smtClean="0">
                <a:solidFill>
                  <a:srgbClr val="FF6600"/>
                </a:solidFill>
              </a:rPr>
              <a:t>attribute</a:t>
            </a:r>
            <a:r>
              <a:rPr lang="en-US" sz="3000" dirty="0" smtClean="0"/>
              <a:t>, “</a:t>
            </a:r>
            <a:r>
              <a:rPr lang="en-US" sz="3000" dirty="0" err="1" smtClean="0">
                <a:solidFill>
                  <a:srgbClr val="FF6600"/>
                </a:solidFill>
              </a:rPr>
              <a:t>href</a:t>
            </a:r>
            <a:r>
              <a:rPr lang="en-US" sz="3000" dirty="0" smtClean="0"/>
              <a:t>”, which stands for </a:t>
            </a:r>
            <a:r>
              <a:rPr lang="en-US" sz="3000" i="1" dirty="0" smtClean="0">
                <a:solidFill>
                  <a:srgbClr val="FF6600"/>
                </a:solidFill>
              </a:rPr>
              <a:t>hyper-reference</a:t>
            </a:r>
            <a:r>
              <a:rPr lang="en-US" sz="3000" dirty="0" smtClean="0"/>
              <a:t>. And that </a:t>
            </a:r>
            <a:r>
              <a:rPr lang="en-US" sz="3000" dirty="0" err="1" smtClean="0">
                <a:solidFill>
                  <a:srgbClr val="FF6600"/>
                </a:solidFill>
              </a:rPr>
              <a:t>href</a:t>
            </a:r>
            <a:r>
              <a:rPr lang="en-US" sz="3000" dirty="0" smtClean="0">
                <a:solidFill>
                  <a:srgbClr val="FF6600"/>
                </a:solidFill>
              </a:rPr>
              <a:t> </a:t>
            </a:r>
            <a:r>
              <a:rPr lang="en-US" sz="3000" dirty="0" smtClean="0"/>
              <a:t>will take us to the </a:t>
            </a:r>
            <a:r>
              <a:rPr lang="en-US" sz="3000" dirty="0" smtClean="0">
                <a:solidFill>
                  <a:srgbClr val="FFFF00"/>
                </a:solidFill>
              </a:rPr>
              <a:t>value</a:t>
            </a:r>
            <a:r>
              <a:rPr lang="en-US" sz="3000" dirty="0" smtClean="0"/>
              <a:t> of </a:t>
            </a:r>
            <a:r>
              <a:rPr lang="en-US" sz="3000" dirty="0" smtClean="0">
                <a:solidFill>
                  <a:srgbClr val="FFFF00"/>
                </a:solidFill>
              </a:rPr>
              <a:t>“http://</a:t>
            </a:r>
            <a:r>
              <a:rPr lang="en-US" sz="3000" dirty="0" err="1" smtClean="0">
                <a:solidFill>
                  <a:srgbClr val="FFFF00"/>
                </a:solidFill>
              </a:rPr>
              <a:t>gmail.com</a:t>
            </a:r>
            <a:r>
              <a:rPr lang="en-US" sz="3000" dirty="0" smtClean="0">
                <a:solidFill>
                  <a:srgbClr val="FFFF00"/>
                </a:solidFill>
              </a:rPr>
              <a:t>”</a:t>
            </a:r>
            <a:r>
              <a:rPr lang="en-US" sz="3000" dirty="0" smtClean="0"/>
              <a:t> when clicked. What the viewer sees as a clickable link is  inside the </a:t>
            </a:r>
            <a:r>
              <a:rPr lang="en-US" sz="3000" dirty="0" smtClean="0">
                <a:solidFill>
                  <a:srgbClr val="BEE478"/>
                </a:solidFill>
              </a:rPr>
              <a:t>&lt;a&gt;&lt;/a&gt;</a:t>
            </a:r>
            <a:r>
              <a:rPr lang="en-US" sz="3000" dirty="0" smtClean="0"/>
              <a:t> tags, “</a:t>
            </a:r>
            <a:r>
              <a:rPr lang="en-US" sz="3000" dirty="0" smtClean="0">
                <a:solidFill>
                  <a:srgbClr val="FFFFFF"/>
                </a:solidFill>
              </a:rPr>
              <a:t>Go to GMAIL</a:t>
            </a:r>
            <a:r>
              <a:rPr lang="en-US" sz="3000" dirty="0" smtClean="0"/>
              <a:t>”.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&lt;a </a:t>
            </a:r>
            <a:r>
              <a:rPr lang="en-US" sz="2800" dirty="0" err="1" smtClean="0">
                <a:solidFill>
                  <a:srgbClr val="FF6600"/>
                </a:solidFill>
              </a:rPr>
              <a:t>href</a:t>
            </a:r>
            <a:r>
              <a:rPr lang="en-US" sz="2800" dirty="0" smtClean="0">
                <a:solidFill>
                  <a:srgbClr val="FF6600"/>
                </a:solidFill>
              </a:rPr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“http://</a:t>
            </a:r>
            <a:r>
              <a:rPr lang="en-US" sz="2800" dirty="0" err="1" smtClean="0">
                <a:solidFill>
                  <a:srgbClr val="FFFF00"/>
                </a:solidFill>
              </a:rPr>
              <a:t>gmail.com</a:t>
            </a:r>
            <a:r>
              <a:rPr lang="en-US" sz="2800" dirty="0" smtClean="0">
                <a:solidFill>
                  <a:srgbClr val="FFFF00"/>
                </a:solidFill>
              </a:rPr>
              <a:t>”</a:t>
            </a:r>
            <a:r>
              <a:rPr lang="en-US" sz="2800" dirty="0" smtClean="0">
                <a:solidFill>
                  <a:srgbClr val="BEE478"/>
                </a:solidFill>
              </a:rPr>
              <a:t>&gt;</a:t>
            </a:r>
            <a:r>
              <a:rPr lang="en-US" sz="2800" dirty="0" smtClean="0">
                <a:solidFill>
                  <a:schemeClr val="tx1"/>
                </a:solidFill>
              </a:rPr>
              <a:t>Go to GMAIL</a:t>
            </a:r>
            <a:r>
              <a:rPr lang="en-US" sz="2800" dirty="0" smtClean="0">
                <a:solidFill>
                  <a:srgbClr val="BEE478"/>
                </a:solidFill>
              </a:rPr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2125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nesting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To make pages, we have to “nest” </a:t>
            </a:r>
            <a:r>
              <a:rPr lang="en-US" sz="7200" dirty="0" smtClean="0">
                <a:solidFill>
                  <a:srgbClr val="BEE478"/>
                </a:solidFill>
              </a:rPr>
              <a:t>TAG</a:t>
            </a:r>
            <a:r>
              <a:rPr lang="en-US" sz="4300" dirty="0" smtClean="0">
                <a:solidFill>
                  <a:srgbClr val="BEE478"/>
                </a:solidFill>
              </a:rPr>
              <a:t>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&lt;article&gt;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&lt;header&gt;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BEE478"/>
                </a:solidFill>
              </a:rPr>
              <a:t>&lt;h1&gt;</a:t>
            </a:r>
            <a:r>
              <a:rPr lang="en-US" dirty="0" smtClean="0"/>
              <a:t>How Cells Multiply</a:t>
            </a:r>
            <a:r>
              <a:rPr lang="en-US" dirty="0" smtClean="0">
                <a:solidFill>
                  <a:srgbClr val="BEE478"/>
                </a:solidFill>
              </a:rPr>
              <a:t>&lt;/h1&gt;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&lt;/header&gt;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&lt;p&gt;</a:t>
            </a:r>
            <a:r>
              <a:rPr lang="en-US" dirty="0" smtClean="0"/>
              <a:t>Our </a:t>
            </a:r>
            <a:r>
              <a:rPr lang="en-US" dirty="0"/>
              <a:t>cells are amazing. They really can </a:t>
            </a:r>
            <a:r>
              <a:rPr lang="en-US" dirty="0" smtClean="0"/>
              <a:t>		multiply…</a:t>
            </a:r>
            <a:r>
              <a:rPr lang="en-US" dirty="0" smtClean="0">
                <a:solidFill>
                  <a:srgbClr val="BEE478"/>
                </a:solidFill>
              </a:rPr>
              <a:t>&lt;/p&gt;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&lt;/article&gt;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CD5B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>
                <a:solidFill>
                  <a:srgbClr val="BEE478"/>
                </a:solidFill>
              </a:rPr>
              <a:t>❷</a:t>
            </a:r>
            <a:r>
              <a:rPr lang="en-US" sz="3600" dirty="0" smtClean="0">
                <a:solidFill>
                  <a:srgbClr val="BEE478"/>
                </a:solidFill>
              </a:rPr>
              <a:t>HTML </a:t>
            </a:r>
            <a:r>
              <a:rPr lang="en-US" sz="3600" dirty="0">
                <a:solidFill>
                  <a:srgbClr val="BEE478"/>
                </a:solidFill>
              </a:rPr>
              <a:t>language </a:t>
            </a:r>
            <a:r>
              <a:rPr lang="en-US" sz="3600" dirty="0" smtClean="0">
                <a:solidFill>
                  <a:srgbClr val="BEE478"/>
                </a:solidFill>
              </a:rPr>
              <a:t>is invented </a:t>
            </a:r>
            <a:r>
              <a:rPr lang="en-US" sz="3600" dirty="0">
                <a:solidFill>
                  <a:srgbClr val="BEE478"/>
                </a:solidFill>
              </a:rPr>
              <a:t>in early </a:t>
            </a:r>
            <a:r>
              <a:rPr lang="en-US" sz="3600" dirty="0" smtClean="0">
                <a:solidFill>
                  <a:srgbClr val="BEE478"/>
                </a:solidFill>
              </a:rPr>
              <a:t>1980s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3600" dirty="0" smtClean="0">
              <a:solidFill>
                <a:srgbClr val="BEE478"/>
              </a:solidFill>
            </a:endParaRPr>
          </a:p>
          <a:p>
            <a:pPr marL="0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BEE478"/>
                </a:solidFill>
                <a:hlinkClick r:id="rId2"/>
              </a:rPr>
              <a:t>http://www.w3.org/</a:t>
            </a:r>
            <a:r>
              <a:rPr lang="en-US" sz="2000" dirty="0" err="1">
                <a:solidFill>
                  <a:srgbClr val="BEE478"/>
                </a:solidFill>
                <a:hlinkClick r:id="rId2"/>
              </a:rPr>
              <a:t>History.html</a:t>
            </a:r>
            <a:endParaRPr lang="en-US" sz="2000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4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474772"/>
            <a:ext cx="8229600" cy="1453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451971"/>
            <a:ext cx="8229600" cy="1453438"/>
          </a:xfrm>
          <a:prstGeom prst="rect">
            <a:avLst/>
          </a:prstGeom>
          <a:solidFill>
            <a:srgbClr val="D6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&gt; nesting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86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…and nest them properly: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&lt;p&gt;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&lt;a </a:t>
            </a:r>
            <a:r>
              <a:rPr lang="en-US" sz="2400" dirty="0" err="1" smtClean="0">
                <a:solidFill>
                  <a:schemeClr val="tx1"/>
                </a:solidFill>
              </a:rPr>
              <a:t>href</a:t>
            </a:r>
            <a:r>
              <a:rPr lang="en-US" sz="2400" dirty="0" smtClean="0">
                <a:solidFill>
                  <a:schemeClr val="tx1"/>
                </a:solidFill>
              </a:rPr>
              <a:t>=“</a:t>
            </a:r>
            <a:r>
              <a:rPr lang="en-US" sz="2400" dirty="0" err="1" smtClean="0">
                <a:solidFill>
                  <a:schemeClr val="tx1"/>
                </a:solidFill>
              </a:rPr>
              <a:t>contact.html</a:t>
            </a:r>
            <a:r>
              <a:rPr lang="en-US" sz="2400" dirty="0" smtClean="0">
                <a:solidFill>
                  <a:schemeClr val="tx1"/>
                </a:solidFill>
              </a:rPr>
              <a:t>”&gt;Contact Us&lt;/a&gt;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&lt;/p&gt;</a:t>
            </a:r>
          </a:p>
          <a:p>
            <a:pPr marL="0" indent="0">
              <a:buNone/>
            </a:pPr>
            <a:endParaRPr lang="en-US" sz="2400" dirty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&lt;p&gt;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&lt;a </a:t>
            </a:r>
            <a:r>
              <a:rPr lang="en-US" sz="2400" dirty="0" err="1">
                <a:solidFill>
                  <a:srgbClr val="FFFFFF"/>
                </a:solidFill>
              </a:rPr>
              <a:t>href</a:t>
            </a:r>
            <a:r>
              <a:rPr lang="en-US" sz="2400" dirty="0">
                <a:solidFill>
                  <a:srgbClr val="FFFFFF"/>
                </a:solidFill>
              </a:rPr>
              <a:t>=“</a:t>
            </a:r>
            <a:r>
              <a:rPr lang="en-US" sz="2400" dirty="0" err="1">
                <a:solidFill>
                  <a:srgbClr val="FFFFFF"/>
                </a:solidFill>
              </a:rPr>
              <a:t>contact.html</a:t>
            </a:r>
            <a:r>
              <a:rPr lang="en-US" sz="2400" dirty="0">
                <a:solidFill>
                  <a:srgbClr val="FFFFFF"/>
                </a:solidFill>
              </a:rPr>
              <a:t>”&gt;Contact Us</a:t>
            </a:r>
            <a:r>
              <a:rPr lang="en-US" sz="2400" b="1" dirty="0">
                <a:solidFill>
                  <a:schemeClr val="bg1"/>
                </a:solidFill>
              </a:rPr>
              <a:t>&lt;</a:t>
            </a:r>
            <a:r>
              <a:rPr lang="en-US" sz="2400" b="1" dirty="0" smtClean="0">
                <a:solidFill>
                  <a:schemeClr val="bg1"/>
                </a:solidFill>
              </a:rPr>
              <a:t>/p&gt;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&lt;</a:t>
            </a:r>
            <a:r>
              <a:rPr lang="en-US" sz="2400" b="1" dirty="0" smtClean="0">
                <a:solidFill>
                  <a:srgbClr val="000000"/>
                </a:solidFill>
              </a:rPr>
              <a:t>/a&gt;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CD5B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04865" y="4458859"/>
            <a:ext cx="9522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7459" y="2820755"/>
            <a:ext cx="14670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DFFF4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✓</a:t>
            </a:r>
            <a:endParaRPr lang="en-US" sz="1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DFFF4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05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 OF WHICH…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look at the basic, required parts of any HTML page….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Minimum HTML5 requirements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&lt;!DOCTYPE html&gt;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	&lt;title&gt;</a:t>
            </a:r>
            <a:r>
              <a:rPr lang="en-US" dirty="0" smtClean="0"/>
              <a:t>Title goes here</a:t>
            </a:r>
            <a:r>
              <a:rPr lang="en-US" dirty="0" smtClean="0">
                <a:solidFill>
                  <a:srgbClr val="BEE478"/>
                </a:solidFill>
              </a:rPr>
              <a:t>&lt;/title&gt;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&lt;/head&gt;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&lt;/body&gt;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&lt;/html&gt;</a:t>
            </a:r>
            <a:endParaRPr lang="en-US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0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&lt;!DOCTYPE&gt; 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&lt;!DOCTYPE html&gt;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&lt;title&gt;Title goes here&lt;/title&gt;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&lt;/head&gt;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&lt;body&gt;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&lt;/body&gt;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&lt;/html&gt;</a:t>
            </a:r>
            <a:endParaRPr lang="en-US" sz="2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1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&lt;!DOCTYPE&gt; 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&lt;!DOCTYPE html&gt;</a:t>
            </a:r>
          </a:p>
          <a:p>
            <a:pPr marL="0" indent="0">
              <a:buNone/>
            </a:pPr>
            <a:endParaRPr lang="en-US" sz="2600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The “</a:t>
            </a:r>
            <a:r>
              <a:rPr lang="en-US" sz="2600" dirty="0" err="1" smtClean="0"/>
              <a:t>doctype</a:t>
            </a:r>
            <a:r>
              <a:rPr lang="en-US" sz="2600" dirty="0" smtClean="0"/>
              <a:t>” announces to a browser which version of HTML it is using. This helps the browser know what to expect and how to behave.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Without a “</a:t>
            </a:r>
            <a:r>
              <a:rPr lang="en-US" sz="2600" dirty="0" err="1" smtClean="0"/>
              <a:t>doctype</a:t>
            </a:r>
            <a:r>
              <a:rPr lang="en-US" sz="2600" dirty="0" smtClean="0"/>
              <a:t>”, browsers go into “quirks mode” and can interpret code unpredictably.</a:t>
            </a:r>
          </a:p>
        </p:txBody>
      </p:sp>
    </p:spTree>
    <p:extLst>
      <p:ext uri="{BB962C8B-B14F-4D97-AF65-F5344CB8AC3E}">
        <p14:creationId xmlns:p14="http://schemas.microsoft.com/office/powerpoint/2010/main" val="81262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&lt;html&gt;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&lt;!DOCTYPE html&gt;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&lt;title&gt;Title goes here&lt;/title&gt;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&lt;/head&gt;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&lt;/body&gt;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&lt;/html&gt;</a:t>
            </a:r>
            <a:endParaRPr lang="en-US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8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&lt;html&gt;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&lt;html&gt;…&lt;/html&gt;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“html” tag represents </a:t>
            </a:r>
            <a:r>
              <a:rPr lang="en-US" dirty="0"/>
              <a:t>the root of an HTML or XHTML document. All other elements </a:t>
            </a:r>
            <a:r>
              <a:rPr lang="en-US" dirty="0" smtClean="0"/>
              <a:t>(except “</a:t>
            </a:r>
            <a:r>
              <a:rPr lang="en-US" dirty="0" err="1" smtClean="0"/>
              <a:t>doctype</a:t>
            </a:r>
            <a:r>
              <a:rPr lang="en-US" dirty="0" smtClean="0"/>
              <a:t>”) must </a:t>
            </a:r>
            <a:r>
              <a:rPr lang="en-US" dirty="0"/>
              <a:t>be descendants of this element.</a:t>
            </a:r>
            <a:endParaRPr lang="en-US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6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&lt;head&gt;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&lt;!DOCTYPE html&gt;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&lt;title&gt;Title goes here&lt;/title&gt;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&lt;/head&gt;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&lt;/body&gt;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&lt;/html&gt;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&lt;head&gt;</a:t>
            </a:r>
            <a:r>
              <a:rPr lang="en-US" dirty="0"/>
              <a:t>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&lt;head&gt;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&lt;title&gt;…&lt;/title&gt;</a:t>
            </a:r>
            <a:r>
              <a:rPr lang="en-US" dirty="0" smtClean="0">
                <a:solidFill>
                  <a:srgbClr val="BEE478"/>
                </a:solidFill>
              </a:rPr>
              <a:t>&lt;/head&gt;</a:t>
            </a: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 “head” tag contains a </a:t>
            </a:r>
            <a:r>
              <a:rPr lang="en-US" dirty="0"/>
              <a:t>collection of metadata about the document, including links to, or definitions of, scripts and style sheets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 a minimum, it MUST contain a “title” tag.</a:t>
            </a:r>
          </a:p>
        </p:txBody>
      </p:sp>
    </p:spTree>
    <p:extLst>
      <p:ext uri="{BB962C8B-B14F-4D97-AF65-F5344CB8AC3E}">
        <p14:creationId xmlns:p14="http://schemas.microsoft.com/office/powerpoint/2010/main" val="200664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&lt;title&gt;</a:t>
            </a:r>
            <a:r>
              <a:rPr lang="en-US" dirty="0"/>
              <a:t>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&lt;!DOCTYPE html&gt;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	&lt;title&gt;</a:t>
            </a:r>
            <a:r>
              <a:rPr lang="en-US" dirty="0" smtClean="0"/>
              <a:t>Title goes here</a:t>
            </a:r>
            <a:r>
              <a:rPr lang="en-US" dirty="0" smtClean="0">
                <a:solidFill>
                  <a:srgbClr val="BEE478"/>
                </a:solidFill>
              </a:rPr>
              <a:t>&lt;/title&gt;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595959"/>
                </a:solidFill>
              </a:rPr>
              <a:t>&lt;/head&gt;</a:t>
            </a:r>
          </a:p>
          <a:p>
            <a:pPr marL="0" indent="0"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</a:rPr>
              <a:t>	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</a:rPr>
              <a:t>	&lt;/body&gt;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</a:rPr>
              <a:t>&lt;/html&gt;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6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/>
              <a:t>❸</a:t>
            </a:r>
            <a:r>
              <a:rPr lang="en-US" sz="3600" dirty="0" smtClean="0"/>
              <a:t>In </a:t>
            </a:r>
            <a:r>
              <a:rPr lang="en-US" sz="3600" dirty="0"/>
              <a:t>the 1980s desktop computing also </a:t>
            </a:r>
            <a:r>
              <a:rPr lang="en-US" sz="3600" dirty="0" smtClean="0"/>
              <a:t>became a much more </a:t>
            </a:r>
            <a:r>
              <a:rPr lang="en-US" sz="3600" dirty="0"/>
              <a:t>common </a:t>
            </a:r>
            <a:r>
              <a:rPr lang="en-US" sz="3600" dirty="0" smtClean="0"/>
              <a:t>tool for </a:t>
            </a:r>
            <a:r>
              <a:rPr lang="en-US" sz="3600" dirty="0"/>
              <a:t>businesses and </a:t>
            </a:r>
            <a:r>
              <a:rPr lang="en-US" sz="3600" dirty="0" smtClean="0"/>
              <a:t>consumers.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597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&lt;title&gt;</a:t>
            </a:r>
            <a:r>
              <a:rPr lang="en-US" dirty="0"/>
              <a:t>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&lt;title&gt;</a:t>
            </a:r>
            <a:r>
              <a:rPr lang="en-US" dirty="0" smtClean="0"/>
              <a:t>Title goes here</a:t>
            </a:r>
            <a:r>
              <a:rPr lang="en-US" dirty="0" smtClean="0">
                <a:solidFill>
                  <a:srgbClr val="BEE478"/>
                </a:solidFill>
              </a:rPr>
              <a:t>&lt;/title&gt;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/>
              <a:t>Defines the title of the document, shown in a browser's title bar or on the page's tab.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can only </a:t>
            </a:r>
            <a:r>
              <a:rPr lang="en-US" dirty="0" smtClean="0"/>
              <a:t>contain text. Nested HTML tags will not be interpreted.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the &lt;body&gt;</a:t>
            </a:r>
            <a:r>
              <a:rPr lang="en-US" dirty="0"/>
              <a:t>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&lt;!DOCTYPE html&gt;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&lt;title&gt;Title goes here&lt;/title&gt;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&lt;/head&gt;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&lt;/body&gt;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</a:rPr>
              <a:t>&lt;/html&gt;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the &lt;body&gt;</a:t>
            </a:r>
            <a:r>
              <a:rPr lang="en-US" dirty="0"/>
              <a:t>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&lt;body&gt;…&lt;/body&gt;</a:t>
            </a: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 smtClean="0"/>
              <a:t>Contains the </a:t>
            </a:r>
            <a:r>
              <a:rPr lang="en-US" dirty="0"/>
              <a:t>content of an HTML </a:t>
            </a:r>
            <a:r>
              <a:rPr lang="en-US" dirty="0" smtClean="0"/>
              <a:t>document that is visually displayed in the browser’s viewport/window.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only one &lt;body&gt; element in a document.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technical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	&lt;!DOCTYPE html&gt;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&lt;head&gt;</a:t>
            </a:r>
          </a:p>
          <a:p>
            <a:pPr marL="0" indent="0">
              <a:buNone/>
            </a:pPr>
            <a:r>
              <a:rPr lang="en-US" dirty="0">
                <a:solidFill>
                  <a:srgbClr val="BEE478"/>
                </a:solidFill>
              </a:rPr>
              <a:t>	</a:t>
            </a:r>
            <a:r>
              <a:rPr lang="en-US" dirty="0" smtClean="0">
                <a:solidFill>
                  <a:srgbClr val="BEE478"/>
                </a:solidFill>
              </a:rPr>
              <a:t>		</a:t>
            </a:r>
            <a:r>
              <a:rPr lang="en-US" dirty="0" smtClean="0">
                <a:solidFill>
                  <a:srgbClr val="E48687"/>
                </a:solidFill>
              </a:rPr>
              <a:t>&lt;title&gt;</a:t>
            </a:r>
            <a:r>
              <a:rPr lang="en-US" dirty="0" smtClean="0"/>
              <a:t>Title goes here</a:t>
            </a:r>
            <a:r>
              <a:rPr lang="en-US" dirty="0" smtClean="0">
                <a:solidFill>
                  <a:srgbClr val="E48687"/>
                </a:solidFill>
              </a:rPr>
              <a:t>&lt;/title&gt;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&lt;/head&gt;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	</a:t>
            </a:r>
            <a:r>
              <a:rPr lang="en-US" dirty="0" smtClean="0">
                <a:solidFill>
                  <a:srgbClr val="3366FF"/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		</a:t>
            </a:r>
            <a:r>
              <a:rPr lang="en-US" dirty="0" smtClean="0">
                <a:solidFill>
                  <a:srgbClr val="3366FF"/>
                </a:solidFill>
              </a:rPr>
              <a:t>&lt;/body&gt;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&lt;/html&gt;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528456" y="2121233"/>
            <a:ext cx="414257" cy="3535389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654469" y="2566431"/>
            <a:ext cx="304800" cy="1243933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693748" y="4328560"/>
            <a:ext cx="304800" cy="822960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2793582" y="2998534"/>
            <a:ext cx="152400" cy="385292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593915" y="1600199"/>
            <a:ext cx="304800" cy="376999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metaphorical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HTML tags are fairly intuitive. An easy way to remember the basic parts is to humanize a page: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BEE478"/>
                </a:solidFill>
              </a:rPr>
              <a:t>Doctype</a:t>
            </a:r>
            <a:r>
              <a:rPr lang="en-US" sz="2800" dirty="0" smtClean="0">
                <a:solidFill>
                  <a:srgbClr val="BEE478"/>
                </a:solidFill>
              </a:rPr>
              <a:t> </a:t>
            </a:r>
            <a:r>
              <a:rPr lang="en-US" sz="2800" dirty="0" smtClean="0"/>
              <a:t>= laws governing behavior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&lt;html&gt; </a:t>
            </a:r>
            <a:r>
              <a:rPr lang="en-US" sz="2800" dirty="0" smtClean="0"/>
              <a:t>= the whole person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&lt;head&gt; </a:t>
            </a:r>
            <a:r>
              <a:rPr lang="en-US" sz="2800" dirty="0" smtClean="0"/>
              <a:t>= the brain that gathers information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&lt;title&gt; </a:t>
            </a:r>
            <a:r>
              <a:rPr lang="en-US" sz="2800" dirty="0" smtClean="0"/>
              <a:t>= name / identity a person calls one’s self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BEE478"/>
                </a:solidFill>
              </a:rPr>
              <a:t>&lt;body&gt; </a:t>
            </a:r>
            <a:r>
              <a:rPr lang="en-US" sz="2800" dirty="0" smtClean="0"/>
              <a:t>= the physical representation and 			behaviors of the person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92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 OF INTUITIVE…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talk about “SEMANTIC” html markup.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5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8706"/>
            <a:ext cx="6400800" cy="1920094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adjective</a:t>
            </a:r>
            <a:r>
              <a:rPr lang="en-US" dirty="0"/>
              <a:t> \</a:t>
            </a:r>
            <a:r>
              <a:rPr lang="en-US" dirty="0" err="1"/>
              <a:t>si</a:t>
            </a:r>
            <a:r>
              <a:rPr lang="en-US" dirty="0"/>
              <a:t>-ˈman-</a:t>
            </a:r>
            <a:r>
              <a:rPr lang="en-US" dirty="0" err="1"/>
              <a:t>tik</a:t>
            </a:r>
            <a:r>
              <a:rPr lang="en-US" dirty="0" smtClean="0"/>
              <a:t>\</a:t>
            </a:r>
          </a:p>
          <a:p>
            <a:endParaRPr lang="en-US" dirty="0"/>
          </a:p>
          <a:p>
            <a:r>
              <a:rPr lang="en-US" dirty="0" smtClean="0"/>
              <a:t>: </a:t>
            </a:r>
            <a:r>
              <a:rPr lang="en-US" dirty="0"/>
              <a:t>of or relating to the meanings of words and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tags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tags are imbued with meaning.</a:t>
            </a:r>
          </a:p>
          <a:p>
            <a:r>
              <a:rPr lang="en-US" dirty="0" smtClean="0">
                <a:solidFill>
                  <a:srgbClr val="BEE478"/>
                </a:solidFill>
              </a:rPr>
              <a:t>They should not be arbitrarily assigned.</a:t>
            </a:r>
          </a:p>
          <a:p>
            <a:r>
              <a:rPr lang="en-US" dirty="0" smtClean="0"/>
              <a:t>They have meaning outside of visual representation.</a:t>
            </a:r>
          </a:p>
          <a:p>
            <a:r>
              <a:rPr lang="en-US" dirty="0" smtClean="0">
                <a:solidFill>
                  <a:srgbClr val="BEE478"/>
                </a:solidFill>
              </a:rPr>
              <a:t>Visually impaired people can still understand the meaning of sections in a page with semantic markup.</a:t>
            </a:r>
          </a:p>
          <a:p>
            <a:r>
              <a:rPr lang="en-US" dirty="0" smtClean="0"/>
              <a:t>Search engines can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0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“semantic”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Imagine that you are reading a newspaper but there are no headings, no margins, no indents, no bold, no italics, no paragraph separations,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 smtClean="0"/>
              <a:t>IT’S JUST TEXT…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6759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“semantic”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THIS: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4-05-26 at 10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0" y="1976560"/>
            <a:ext cx="6454975" cy="47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0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>
                <a:solidFill>
                  <a:srgbClr val="BEE478"/>
                </a:solidFill>
              </a:rPr>
              <a:t>❹</a:t>
            </a:r>
            <a:r>
              <a:rPr lang="en-US" sz="3600" dirty="0" smtClean="0">
                <a:solidFill>
                  <a:srgbClr val="BEE478"/>
                </a:solidFill>
              </a:rPr>
              <a:t>1989-90 the “World Wide Web” is developed by Tim Berners-Lee along with the first visual web </a:t>
            </a:r>
            <a:r>
              <a:rPr lang="en-US" sz="3600" dirty="0">
                <a:solidFill>
                  <a:srgbClr val="BEE478"/>
                </a:solidFill>
              </a:rPr>
              <a:t>browser</a:t>
            </a:r>
            <a:r>
              <a:rPr lang="en-US" sz="3600" dirty="0" smtClean="0">
                <a:solidFill>
                  <a:srgbClr val="BEE478"/>
                </a:solidFill>
              </a:rPr>
              <a:t>…</a:t>
            </a:r>
          </a:p>
          <a:p>
            <a:pPr marL="0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BEE478"/>
                </a:solidFill>
                <a:hlinkClick r:id="rId2"/>
              </a:rPr>
              <a:t>http</a:t>
            </a:r>
            <a:r>
              <a:rPr lang="en-US" sz="2000" dirty="0">
                <a:solidFill>
                  <a:srgbClr val="BEE478"/>
                </a:solidFill>
                <a:hlinkClick r:id="rId2"/>
              </a:rPr>
              <a:t>://www.w3.org/History/1989/</a:t>
            </a:r>
            <a:r>
              <a:rPr lang="en-US" sz="2000" dirty="0" err="1">
                <a:solidFill>
                  <a:srgbClr val="BEE478"/>
                </a:solidFill>
                <a:hlinkClick r:id="rId2"/>
              </a:rPr>
              <a:t>proposal.html</a:t>
            </a:r>
            <a:endParaRPr lang="en-US" sz="2000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“semantic”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Without meaningful hierarchy, no one would want to read through that page because it would be a laborious experience.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That is how search engines and blind people experience pages with poor semantic markup.</a:t>
            </a:r>
          </a:p>
        </p:txBody>
      </p:sp>
    </p:spTree>
    <p:extLst>
      <p:ext uri="{BB962C8B-B14F-4D97-AF65-F5344CB8AC3E}">
        <p14:creationId xmlns:p14="http://schemas.microsoft.com/office/powerpoint/2010/main" val="34658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“semantic”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SAME SITE, BUT BETTER EXPERIENCE: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05-26 at 10.3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5" y="1923948"/>
            <a:ext cx="6651373" cy="49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argument for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brings us to the importance of </a:t>
            </a:r>
            <a:r>
              <a:rPr lang="en-US" sz="7200" dirty="0" smtClean="0">
                <a:solidFill>
                  <a:srgbClr val="BEE478"/>
                </a:solidFill>
              </a:rPr>
              <a:t>STRUCTURE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vs. 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BEE478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451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sz="7200" dirty="0" smtClean="0">
                <a:solidFill>
                  <a:srgbClr val="BEE478"/>
                </a:solidFill>
              </a:rPr>
              <a:t>STRUCTURE</a:t>
            </a:r>
            <a:r>
              <a:rPr lang="en-US" dirty="0" smtClean="0"/>
              <a:t> of an HTML document should be a well-crafted page that can be understood semantically by search engines and assistive devices like screen readers (aids for the blind). </a:t>
            </a:r>
          </a:p>
          <a:p>
            <a:pPr marL="0" indent="0">
              <a:buNone/>
            </a:pPr>
            <a:endParaRPr lang="en-US" sz="7200" dirty="0" smtClean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1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Additionally, </a:t>
            </a:r>
            <a:r>
              <a:rPr lang="en-US" sz="7200" dirty="0" smtClean="0">
                <a:solidFill>
                  <a:srgbClr val="BEE478"/>
                </a:solidFill>
              </a:rPr>
              <a:t>STRUCTURE</a:t>
            </a:r>
            <a:r>
              <a:rPr lang="en-US" dirty="0" smtClean="0"/>
              <a:t> also incorporates the actual </a:t>
            </a:r>
            <a:r>
              <a:rPr lang="en-US" dirty="0" smtClean="0">
                <a:solidFill>
                  <a:srgbClr val="BEE478"/>
                </a:solidFill>
              </a:rPr>
              <a:t>CONTENT</a:t>
            </a:r>
            <a:r>
              <a:rPr lang="en-US" dirty="0" smtClean="0"/>
              <a:t> of the document (e.g. headings, article text, links, pictures, video,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7200" dirty="0" smtClean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4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sz="7200" dirty="0" smtClean="0">
                <a:solidFill>
                  <a:srgbClr val="BEE478"/>
                </a:solidFill>
              </a:rPr>
              <a:t>PRESENTATION </a:t>
            </a:r>
            <a:r>
              <a:rPr lang="en-US" dirty="0" smtClean="0"/>
              <a:t>half of the coin uses </a:t>
            </a:r>
            <a:r>
              <a:rPr lang="en-US" dirty="0" smtClean="0">
                <a:solidFill>
                  <a:srgbClr val="BEE478"/>
                </a:solidFill>
              </a:rPr>
              <a:t>VISUAL STYLING </a:t>
            </a:r>
            <a:r>
              <a:rPr lang="en-US" dirty="0" smtClean="0"/>
              <a:t>to communicate the semantics to people not using screen readers. </a:t>
            </a:r>
          </a:p>
          <a:p>
            <a:pPr marL="0" indent="0">
              <a:buNone/>
            </a:pPr>
            <a:r>
              <a:rPr lang="en-US" dirty="0" smtClean="0"/>
              <a:t>This is accomplished </a:t>
            </a:r>
            <a:r>
              <a:rPr lang="en-US" smtClean="0"/>
              <a:t>by pairing </a:t>
            </a:r>
            <a:r>
              <a:rPr lang="en-US" sz="7200" dirty="0" smtClean="0">
                <a:solidFill>
                  <a:srgbClr val="BEE478"/>
                </a:solidFill>
              </a:rPr>
              <a:t>CSS </a:t>
            </a:r>
            <a:r>
              <a:rPr lang="en-US" dirty="0" smtClean="0"/>
              <a:t>with the structure.</a:t>
            </a:r>
            <a:endParaRPr lang="en-US" sz="7200" dirty="0" smtClean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To make a point about </a:t>
            </a:r>
            <a:r>
              <a:rPr lang="en-US" sz="3000" dirty="0" smtClean="0">
                <a:solidFill>
                  <a:srgbClr val="BEE478"/>
                </a:solidFill>
              </a:rPr>
              <a:t>STRUCTURE </a:t>
            </a:r>
            <a:r>
              <a:rPr lang="en-US" sz="3000" dirty="0" smtClean="0"/>
              <a:t>vs. </a:t>
            </a:r>
            <a:r>
              <a:rPr lang="en-US" sz="3000" dirty="0" smtClean="0">
                <a:solidFill>
                  <a:srgbClr val="BEE478"/>
                </a:solidFill>
              </a:rPr>
              <a:t>PRESENTATION</a:t>
            </a:r>
            <a:r>
              <a:rPr lang="en-US" sz="3000" dirty="0" smtClean="0"/>
              <a:t>, let’s revisit the page with no semantic markup or structure at all:</a:t>
            </a:r>
            <a:endParaRPr lang="en-US" sz="3000" dirty="0" smtClean="0">
              <a:solidFill>
                <a:srgbClr val="BEE478"/>
              </a:solidFill>
            </a:endParaRPr>
          </a:p>
        </p:txBody>
      </p:sp>
      <p:pic>
        <p:nvPicPr>
          <p:cNvPr id="4" name="Picture 3" descr="Screen Shot 2014-05-26 at 10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03" y="2970350"/>
            <a:ext cx="5260315" cy="38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By simply adding semantic markup </a:t>
            </a:r>
            <a:r>
              <a:rPr lang="en-US" sz="2800" dirty="0" smtClean="0">
                <a:solidFill>
                  <a:srgbClr val="BEE478"/>
                </a:solidFill>
              </a:rPr>
              <a:t>STRUCTURE </a:t>
            </a:r>
            <a:r>
              <a:rPr lang="en-US" sz="2800" dirty="0" smtClean="0"/>
              <a:t>we can have a meaningful page readable by search engines, screen readers, and even people:</a:t>
            </a:r>
            <a:endParaRPr lang="en-US" sz="2800" dirty="0" smtClean="0">
              <a:solidFill>
                <a:srgbClr val="BEE478"/>
              </a:solidFill>
            </a:endParaRPr>
          </a:p>
        </p:txBody>
      </p:sp>
      <p:pic>
        <p:nvPicPr>
          <p:cNvPr id="5" name="Picture 4" descr="Screen Shot 2014-05-26 at 11.5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03" y="2935657"/>
            <a:ext cx="5360795" cy="39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Now let’s add CSS styling to it for better visual </a:t>
            </a:r>
            <a:r>
              <a:rPr lang="en-US" sz="2800" dirty="0" smtClean="0">
                <a:solidFill>
                  <a:srgbClr val="BEE478"/>
                </a:solidFill>
              </a:rPr>
              <a:t>PRESENTATION</a:t>
            </a:r>
            <a:r>
              <a:rPr lang="en-US" sz="2800" dirty="0" smtClean="0"/>
              <a:t>:</a:t>
            </a:r>
            <a:endParaRPr lang="en-US" sz="2800" dirty="0" smtClean="0">
              <a:solidFill>
                <a:srgbClr val="BEE478"/>
              </a:solidFill>
            </a:endParaRPr>
          </a:p>
        </p:txBody>
      </p:sp>
      <p:pic>
        <p:nvPicPr>
          <p:cNvPr id="6" name="Picture 5" descr="Screen Shot 2014-05-26 at 10.3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94" y="2370103"/>
            <a:ext cx="6046703" cy="44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vs.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So, you might ask: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Is there ever a time to use non-semantic tags?</a:t>
            </a: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SURE.</a:t>
            </a:r>
          </a:p>
        </p:txBody>
      </p:sp>
    </p:spTree>
    <p:extLst>
      <p:ext uri="{BB962C8B-B14F-4D97-AF65-F5344CB8AC3E}">
        <p14:creationId xmlns:p14="http://schemas.microsoft.com/office/powerpoint/2010/main" val="266536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164" y="481780"/>
            <a:ext cx="121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idea: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7" y="851112"/>
            <a:ext cx="6133030" cy="54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1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&lt;div&gt;</a:t>
            </a:r>
            <a:br>
              <a:rPr lang="en-US" dirty="0" smtClean="0"/>
            </a:br>
            <a:r>
              <a:rPr lang="en-US" dirty="0" smtClean="0"/>
              <a:t>&lt;span&gt;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0522"/>
            <a:ext cx="7130872" cy="1208277"/>
          </a:xfrm>
        </p:spPr>
        <p:txBody>
          <a:bodyPr>
            <a:normAutofit/>
          </a:bodyPr>
          <a:lstStyle/>
          <a:p>
            <a:r>
              <a:rPr lang="en-US" dirty="0" smtClean="0"/>
              <a:t>The only two generic html tags that have no semantic meaning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7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&lt;div&gt; and &lt;span&gt;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occasions when you need to use generic tags for </a:t>
            </a:r>
            <a:r>
              <a:rPr lang="en-US" dirty="0" smtClean="0">
                <a:solidFill>
                  <a:srgbClr val="BEE478"/>
                </a:solidFill>
              </a:rPr>
              <a:t>PRESENTATION</a:t>
            </a:r>
            <a:r>
              <a:rPr lang="en-US" dirty="0" smtClean="0"/>
              <a:t> purposes and really don’t want a tag container to have any special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That is when you use either </a:t>
            </a:r>
            <a:r>
              <a:rPr lang="en-US" dirty="0" smtClean="0">
                <a:solidFill>
                  <a:srgbClr val="BEE478"/>
                </a:solidFill>
              </a:rPr>
              <a:t>&lt;div&gt;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BEE478"/>
                </a:solidFill>
              </a:rPr>
              <a:t>&lt;span&gt;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9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difference between the two?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&lt;div&gt;</a:t>
            </a:r>
          </a:p>
          <a:p>
            <a:pPr marL="0" indent="0">
              <a:buNone/>
            </a:pPr>
            <a:r>
              <a:rPr lang="en-US" dirty="0" smtClean="0"/>
              <a:t>A “block-level” container tag.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“Block-level” elements take up the entire width of a line unless otherwise specified in the CSS.</a:t>
            </a:r>
            <a:endParaRPr lang="en-US" sz="2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&lt;span&gt;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 “inline” container tag.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“Inline”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elements take up 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only as much space as necessary and can sit side-by-side with other “inline” elements </a:t>
            </a:r>
            <a:r>
              <a:rPr lang="en-US" sz="2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within a line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5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&lt;div&gt; “block”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&lt;div&gt;</a:t>
            </a:r>
            <a:r>
              <a:rPr lang="en-US" dirty="0" smtClean="0"/>
              <a:t>div example 1</a:t>
            </a:r>
            <a:r>
              <a:rPr lang="en-US" dirty="0" smtClean="0">
                <a:solidFill>
                  <a:srgbClr val="BEE478"/>
                </a:solidFill>
              </a:rPr>
              <a:t>&lt;/div&gt;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&lt;div&gt;</a:t>
            </a:r>
            <a:r>
              <a:rPr lang="en-US" dirty="0" smtClean="0"/>
              <a:t>div example 2</a:t>
            </a:r>
            <a:r>
              <a:rPr lang="en-US" dirty="0" smtClean="0">
                <a:solidFill>
                  <a:srgbClr val="BEE478"/>
                </a:solidFill>
              </a:rPr>
              <a:t>&lt;/div&gt;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6103" y="2933063"/>
            <a:ext cx="7816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6103" y="3378261"/>
            <a:ext cx="7816672" cy="98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103" y="4569818"/>
            <a:ext cx="7816672" cy="98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4875" y="3574671"/>
            <a:ext cx="2987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div example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875" y="4779322"/>
            <a:ext cx="2987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div example 2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6103" y="6126163"/>
            <a:ext cx="7816672" cy="0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&lt;span&gt; “inline”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&lt;span&gt;</a:t>
            </a:r>
            <a:r>
              <a:rPr lang="en-US" dirty="0" smtClean="0"/>
              <a:t>span example 1</a:t>
            </a:r>
            <a:r>
              <a:rPr lang="en-US" dirty="0" smtClean="0">
                <a:solidFill>
                  <a:srgbClr val="BEE478"/>
                </a:solidFill>
              </a:rPr>
              <a:t>&lt;/span&gt;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BEE478"/>
                </a:solidFill>
              </a:rPr>
              <a:t>&lt;span&gt;</a:t>
            </a:r>
            <a:r>
              <a:rPr lang="en-US" dirty="0" smtClean="0"/>
              <a:t>span example 2</a:t>
            </a:r>
            <a:r>
              <a:rPr lang="en-US" dirty="0" smtClean="0">
                <a:solidFill>
                  <a:srgbClr val="BEE478"/>
                </a:solidFill>
              </a:rPr>
              <a:t>&lt;/span&gt;</a:t>
            </a:r>
          </a:p>
          <a:p>
            <a:pPr marL="0" indent="0">
              <a:buNone/>
            </a:pPr>
            <a:endParaRPr lang="en-US" dirty="0" smtClean="0">
              <a:solidFill>
                <a:srgbClr val="BEE4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BEE47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6103" y="2933063"/>
            <a:ext cx="7816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6103" y="3378261"/>
            <a:ext cx="3770857" cy="98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1918" y="3378261"/>
            <a:ext cx="3770857" cy="98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689" y="3561577"/>
            <a:ext cx="33668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pan example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504" y="3561577"/>
            <a:ext cx="33668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pan example 2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6103" y="4934606"/>
            <a:ext cx="3770857" cy="0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21918" y="4934606"/>
            <a:ext cx="3770857" cy="0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4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31" y="851112"/>
            <a:ext cx="7590738" cy="5638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164" y="481780"/>
            <a:ext cx="157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browser: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3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/>
              <a:t>❺</a:t>
            </a:r>
            <a:r>
              <a:rPr lang="en-US" sz="3600" dirty="0" smtClean="0"/>
              <a:t>More </a:t>
            </a:r>
            <a:r>
              <a:rPr lang="en-US" sz="3600" dirty="0"/>
              <a:t>users + new addition of commercial uses created more complexities and greater need for </a:t>
            </a:r>
            <a:r>
              <a:rPr lang="en-US" sz="3600" dirty="0" smtClean="0"/>
              <a:t>standards.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286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HTML 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8800" baseline="30000" dirty="0" smtClean="0">
                <a:solidFill>
                  <a:srgbClr val="BEE478"/>
                </a:solidFill>
              </a:rPr>
              <a:t>➅</a:t>
            </a:r>
            <a:r>
              <a:rPr lang="en-US" sz="3600" dirty="0" smtClean="0">
                <a:solidFill>
                  <a:srgbClr val="BEE478"/>
                </a:solidFill>
              </a:rPr>
              <a:t>2002: XHTML </a:t>
            </a:r>
            <a:r>
              <a:rPr lang="en-US" sz="3600" dirty="0">
                <a:solidFill>
                  <a:srgbClr val="BEE478"/>
                </a:solidFill>
              </a:rPr>
              <a:t>was developed for use with stricter standards and a more flexible framework to incorporate XML data </a:t>
            </a:r>
            <a:r>
              <a:rPr lang="en-US" sz="3600" dirty="0" smtClean="0">
                <a:solidFill>
                  <a:srgbClr val="BEE478"/>
                </a:solidFill>
              </a:rPr>
              <a:t>files.</a:t>
            </a:r>
            <a:endParaRPr lang="en-US" sz="3600" dirty="0">
              <a:solidFill>
                <a:srgbClr val="BEE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5E9"/>
      </a:hlink>
      <a:folHlink>
        <a:srgbClr val="FFF5E9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400</TotalTime>
  <Words>1902</Words>
  <Application>Microsoft Macintosh PowerPoint</Application>
  <PresentationFormat>On-screen Show (4:3)</PresentationFormat>
  <Paragraphs>347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Black</vt:lpstr>
      <vt:lpstr>HTML+ CSS  PRINCIPLES</vt:lpstr>
      <vt:lpstr>HTML : a brief history</vt:lpstr>
      <vt:lpstr>HTML : a brief history</vt:lpstr>
      <vt:lpstr>HTML : a brief history</vt:lpstr>
      <vt:lpstr>HTML : a brief history</vt:lpstr>
      <vt:lpstr>PowerPoint Presentation</vt:lpstr>
      <vt:lpstr>PowerPoint Presentation</vt:lpstr>
      <vt:lpstr>HTML : a brief history</vt:lpstr>
      <vt:lpstr>HTML : a brief history</vt:lpstr>
      <vt:lpstr>HTML : a brief history</vt:lpstr>
      <vt:lpstr>HTML : a brief history</vt:lpstr>
      <vt:lpstr>HTML</vt:lpstr>
      <vt:lpstr>What HTML looks like</vt:lpstr>
      <vt:lpstr>HTML &gt; display</vt:lpstr>
      <vt:lpstr>HTML &gt; code</vt:lpstr>
      <vt:lpstr>HTML &gt; where to start</vt:lpstr>
      <vt:lpstr>HTML &gt; how to start</vt:lpstr>
      <vt:lpstr>HTML &gt; how to start</vt:lpstr>
      <vt:lpstr>HTML &gt; how to start</vt:lpstr>
      <vt:lpstr>HTML &gt; tag examples</vt:lpstr>
      <vt:lpstr>HTML &gt; tag examples</vt:lpstr>
      <vt:lpstr>HTML &gt; tag examples</vt:lpstr>
      <vt:lpstr>HTML &gt; tag examples</vt:lpstr>
      <vt:lpstr>HTML &gt; tag examples</vt:lpstr>
      <vt:lpstr>HTML &gt; attributes</vt:lpstr>
      <vt:lpstr>HTML &gt; attributes</vt:lpstr>
      <vt:lpstr>HTML &gt; values</vt:lpstr>
      <vt:lpstr>HTML &gt; tag, attribute, value</vt:lpstr>
      <vt:lpstr>HTML &gt; nesting tags</vt:lpstr>
      <vt:lpstr>HTML &gt; nesting tags</vt:lpstr>
      <vt:lpstr>SPEAKING OF WHICH…</vt:lpstr>
      <vt:lpstr>Minimum HTML5 requirements</vt:lpstr>
      <vt:lpstr>What is &lt;!DOCTYPE&gt;  ???</vt:lpstr>
      <vt:lpstr>What is &lt;!DOCTYPE&gt;  ???</vt:lpstr>
      <vt:lpstr>The &lt;html&gt; tag</vt:lpstr>
      <vt:lpstr>The &lt;html&gt; tag</vt:lpstr>
      <vt:lpstr>The &lt;head&gt; tag</vt:lpstr>
      <vt:lpstr>The &lt;head&gt; tag</vt:lpstr>
      <vt:lpstr>The &lt;title&gt; tag</vt:lpstr>
      <vt:lpstr>The &lt;title&gt; tag</vt:lpstr>
      <vt:lpstr>Finally, the &lt;body&gt; tag</vt:lpstr>
      <vt:lpstr>Finally, the &lt;body&gt; tag</vt:lpstr>
      <vt:lpstr>A technical recap</vt:lpstr>
      <vt:lpstr>A metaphorical recap</vt:lpstr>
      <vt:lpstr>SPEAKING OF INTUITIVE…</vt:lpstr>
      <vt:lpstr>Semantic</vt:lpstr>
      <vt:lpstr>Semantic tags in HTML</vt:lpstr>
      <vt:lpstr>A “semantic” case study</vt:lpstr>
      <vt:lpstr>A “semantic” case study</vt:lpstr>
      <vt:lpstr>A “semantic” case study</vt:lpstr>
      <vt:lpstr>A “semantic” case study</vt:lpstr>
      <vt:lpstr>An argument for semantics</vt:lpstr>
      <vt:lpstr>Structure vs. Presentation</vt:lpstr>
      <vt:lpstr>Structure vs. Presentation</vt:lpstr>
      <vt:lpstr>Structure vs. Presentation</vt:lpstr>
      <vt:lpstr>Structure vs. Presentation</vt:lpstr>
      <vt:lpstr>Structure vs. Presentation</vt:lpstr>
      <vt:lpstr>Structure vs. Presentation</vt:lpstr>
      <vt:lpstr>Structure vs. Presentation</vt:lpstr>
      <vt:lpstr>&lt;div&gt; &lt;span&gt;</vt:lpstr>
      <vt:lpstr>&lt;div&gt; and &lt;span&gt;</vt:lpstr>
      <vt:lpstr>What’s the difference between the two?</vt:lpstr>
      <vt:lpstr>&lt;div&gt; “block” example</vt:lpstr>
      <vt:lpstr>&lt;span&gt; “inline” example</vt:lpstr>
    </vt:vector>
  </TitlesOfParts>
  <Company>Cotnoir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HTML+ CSS  PRINCIPLES</dc:title>
  <dc:creator>Leigh Cotnoir</dc:creator>
  <cp:lastModifiedBy>Leigh Cotnoir</cp:lastModifiedBy>
  <cp:revision>83</cp:revision>
  <dcterms:created xsi:type="dcterms:W3CDTF">2014-05-27T01:14:28Z</dcterms:created>
  <dcterms:modified xsi:type="dcterms:W3CDTF">2014-05-27T07:54:35Z</dcterms:modified>
</cp:coreProperties>
</file>