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12" r:id="rId1"/>
  </p:sldMasterIdLst>
  <p:notesMasterIdLst>
    <p:notesMasterId r:id="rId28"/>
  </p:notesMasterIdLst>
  <p:handoutMasterIdLst>
    <p:handoutMasterId r:id="rId29"/>
  </p:handoutMasterIdLst>
  <p:sldIdLst>
    <p:sldId id="256" r:id="rId2"/>
    <p:sldId id="258" r:id="rId3"/>
    <p:sldId id="257" r:id="rId4"/>
    <p:sldId id="307" r:id="rId5"/>
    <p:sldId id="308" r:id="rId6"/>
    <p:sldId id="312" r:id="rId7"/>
    <p:sldId id="309" r:id="rId8"/>
    <p:sldId id="310" r:id="rId9"/>
    <p:sldId id="311" r:id="rId10"/>
    <p:sldId id="259" r:id="rId11"/>
    <p:sldId id="290" r:id="rId12"/>
    <p:sldId id="291" r:id="rId13"/>
    <p:sldId id="292" r:id="rId14"/>
    <p:sldId id="293" r:id="rId15"/>
    <p:sldId id="294" r:id="rId16"/>
    <p:sldId id="296" r:id="rId17"/>
    <p:sldId id="297" r:id="rId18"/>
    <p:sldId id="298" r:id="rId19"/>
    <p:sldId id="299" r:id="rId20"/>
    <p:sldId id="300" r:id="rId21"/>
    <p:sldId id="267" r:id="rId22"/>
    <p:sldId id="301" r:id="rId23"/>
    <p:sldId id="302" r:id="rId24"/>
    <p:sldId id="304" r:id="rId25"/>
    <p:sldId id="303" r:id="rId26"/>
    <p:sldId id="305" r:id="rId27"/>
  </p:sldIdLst>
  <p:sldSz cx="13004800" cy="9753600"/>
  <p:notesSz cx="6858000" cy="9144000"/>
  <p:defaultTextStyle>
    <a:defPPr>
      <a:defRPr lang="en-US"/>
    </a:defPPr>
    <a:lvl1pPr algn="ctr" rtl="0" fontAlgn="base">
      <a:spcBef>
        <a:spcPct val="0"/>
      </a:spcBef>
      <a:spcAft>
        <a:spcPct val="0"/>
      </a:spcAft>
      <a:defRPr sz="4600" kern="1200">
        <a:solidFill>
          <a:srgbClr val="2D4141"/>
        </a:solidFill>
        <a:latin typeface="Futura Condensed" pitchFamily="-65" charset="0"/>
        <a:ea typeface="ヒラギノ角ゴ ProN W3" pitchFamily="-65" charset="-128"/>
        <a:cs typeface="ヒラギノ角ゴ ProN W3" pitchFamily="-65" charset="-128"/>
        <a:sym typeface="Futura Condensed" pitchFamily="-65" charset="0"/>
      </a:defRPr>
    </a:lvl1pPr>
    <a:lvl2pPr marL="457082" algn="ctr" rtl="0" fontAlgn="base">
      <a:spcBef>
        <a:spcPct val="0"/>
      </a:spcBef>
      <a:spcAft>
        <a:spcPct val="0"/>
      </a:spcAft>
      <a:defRPr sz="4600" kern="1200">
        <a:solidFill>
          <a:srgbClr val="2D4141"/>
        </a:solidFill>
        <a:latin typeface="Futura Condensed" pitchFamily="-65" charset="0"/>
        <a:ea typeface="ヒラギノ角ゴ ProN W3" pitchFamily="-65" charset="-128"/>
        <a:cs typeface="ヒラギノ角ゴ ProN W3" pitchFamily="-65" charset="-128"/>
        <a:sym typeface="Futura Condensed" pitchFamily="-65" charset="0"/>
      </a:defRPr>
    </a:lvl2pPr>
    <a:lvl3pPr marL="914166" algn="ctr" rtl="0" fontAlgn="base">
      <a:spcBef>
        <a:spcPct val="0"/>
      </a:spcBef>
      <a:spcAft>
        <a:spcPct val="0"/>
      </a:spcAft>
      <a:defRPr sz="4600" kern="1200">
        <a:solidFill>
          <a:srgbClr val="2D4141"/>
        </a:solidFill>
        <a:latin typeface="Futura Condensed" pitchFamily="-65" charset="0"/>
        <a:ea typeface="ヒラギノ角ゴ ProN W3" pitchFamily="-65" charset="-128"/>
        <a:cs typeface="ヒラギノ角ゴ ProN W3" pitchFamily="-65" charset="-128"/>
        <a:sym typeface="Futura Condensed" pitchFamily="-65" charset="0"/>
      </a:defRPr>
    </a:lvl3pPr>
    <a:lvl4pPr marL="1371248" algn="ctr" rtl="0" fontAlgn="base">
      <a:spcBef>
        <a:spcPct val="0"/>
      </a:spcBef>
      <a:spcAft>
        <a:spcPct val="0"/>
      </a:spcAft>
      <a:defRPr sz="4600" kern="1200">
        <a:solidFill>
          <a:srgbClr val="2D4141"/>
        </a:solidFill>
        <a:latin typeface="Futura Condensed" pitchFamily="-65" charset="0"/>
        <a:ea typeface="ヒラギノ角ゴ ProN W3" pitchFamily="-65" charset="-128"/>
        <a:cs typeface="ヒラギノ角ゴ ProN W3" pitchFamily="-65" charset="-128"/>
        <a:sym typeface="Futura Condensed" pitchFamily="-65" charset="0"/>
      </a:defRPr>
    </a:lvl4pPr>
    <a:lvl5pPr marL="1828331" algn="ctr" rtl="0" fontAlgn="base">
      <a:spcBef>
        <a:spcPct val="0"/>
      </a:spcBef>
      <a:spcAft>
        <a:spcPct val="0"/>
      </a:spcAft>
      <a:defRPr sz="4600" kern="1200">
        <a:solidFill>
          <a:srgbClr val="2D4141"/>
        </a:solidFill>
        <a:latin typeface="Futura Condensed" pitchFamily="-65" charset="0"/>
        <a:ea typeface="ヒラギノ角ゴ ProN W3" pitchFamily="-65" charset="-128"/>
        <a:cs typeface="ヒラギノ角ゴ ProN W3" pitchFamily="-65" charset="-128"/>
        <a:sym typeface="Futura Condensed" pitchFamily="-65" charset="0"/>
      </a:defRPr>
    </a:lvl5pPr>
    <a:lvl6pPr marL="2285417" algn="l" defTabSz="457082" rtl="0" eaLnBrk="1" latinLnBrk="0" hangingPunct="1">
      <a:defRPr sz="4600" kern="1200">
        <a:solidFill>
          <a:srgbClr val="2D4141"/>
        </a:solidFill>
        <a:latin typeface="Futura Condensed" pitchFamily="-65" charset="0"/>
        <a:ea typeface="ヒラギノ角ゴ ProN W3" pitchFamily="-65" charset="-128"/>
        <a:cs typeface="ヒラギノ角ゴ ProN W3" pitchFamily="-65" charset="-128"/>
        <a:sym typeface="Futura Condensed" pitchFamily="-65" charset="0"/>
      </a:defRPr>
    </a:lvl6pPr>
    <a:lvl7pPr marL="2742497" algn="l" defTabSz="457082" rtl="0" eaLnBrk="1" latinLnBrk="0" hangingPunct="1">
      <a:defRPr sz="4600" kern="1200">
        <a:solidFill>
          <a:srgbClr val="2D4141"/>
        </a:solidFill>
        <a:latin typeface="Futura Condensed" pitchFamily="-65" charset="0"/>
        <a:ea typeface="ヒラギノ角ゴ ProN W3" pitchFamily="-65" charset="-128"/>
        <a:cs typeface="ヒラギノ角ゴ ProN W3" pitchFamily="-65" charset="-128"/>
        <a:sym typeface="Futura Condensed" pitchFamily="-65" charset="0"/>
      </a:defRPr>
    </a:lvl7pPr>
    <a:lvl8pPr marL="3199582" algn="l" defTabSz="457082" rtl="0" eaLnBrk="1" latinLnBrk="0" hangingPunct="1">
      <a:defRPr sz="4600" kern="1200">
        <a:solidFill>
          <a:srgbClr val="2D4141"/>
        </a:solidFill>
        <a:latin typeface="Futura Condensed" pitchFamily="-65" charset="0"/>
        <a:ea typeface="ヒラギノ角ゴ ProN W3" pitchFamily="-65" charset="-128"/>
        <a:cs typeface="ヒラギノ角ゴ ProN W3" pitchFamily="-65" charset="-128"/>
        <a:sym typeface="Futura Condensed" pitchFamily="-65" charset="0"/>
      </a:defRPr>
    </a:lvl8pPr>
    <a:lvl9pPr marL="3656665" algn="l" defTabSz="457082" rtl="0" eaLnBrk="1" latinLnBrk="0" hangingPunct="1">
      <a:defRPr sz="4600" kern="1200">
        <a:solidFill>
          <a:srgbClr val="2D4141"/>
        </a:solidFill>
        <a:latin typeface="Futura Condensed" pitchFamily="-65" charset="0"/>
        <a:ea typeface="ヒラギノ角ゴ ProN W3" pitchFamily="-65" charset="-128"/>
        <a:cs typeface="ヒラギノ角ゴ ProN W3" pitchFamily="-65" charset="-128"/>
        <a:sym typeface="Futura Condensed" pitchFamily="-65"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157A"/>
    <a:srgbClr val="BEE478"/>
    <a:srgbClr val="00EAFF"/>
    <a:srgbClr val="E6E6E6"/>
    <a:srgbClr val="F9F9F9"/>
    <a:srgbClr val="FFFFFF"/>
    <a:srgbClr val="DDD5D0"/>
    <a:srgbClr val="DDB4AF"/>
    <a:srgbClr val="E65740"/>
    <a:srgbClr val="E342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horzBarState="maximized">
    <p:restoredLeft sz="20728" autoAdjust="0"/>
    <p:restoredTop sz="92877" autoAdjust="0"/>
  </p:normalViewPr>
  <p:slideViewPr>
    <p:cSldViewPr>
      <p:cViewPr>
        <p:scale>
          <a:sx n="63" d="100"/>
          <a:sy n="63" d="100"/>
        </p:scale>
        <p:origin x="-1112" y="-328"/>
      </p:cViewPr>
      <p:guideLst>
        <p:guide orient="horz" pos="3072"/>
        <p:guide pos="40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36A419-D404-40A9-B106-8E8E1D79ECF3}" type="doc">
      <dgm:prSet loTypeId="urn:microsoft.com/office/officeart/2005/8/layout/hList3" loCatId="list" qsTypeId="urn:microsoft.com/office/officeart/2005/8/quickstyle/simple4" qsCatId="simple" csTypeId="urn:microsoft.com/office/officeart/2005/8/colors/accent1_5" csCatId="accent1" phldr="1"/>
      <dgm:spPr/>
      <dgm:t>
        <a:bodyPr/>
        <a:lstStyle/>
        <a:p>
          <a:endParaRPr lang="en-US"/>
        </a:p>
      </dgm:t>
    </dgm:pt>
    <dgm:pt modelId="{F52EA853-394B-42DD-B5D3-D80D27E8C828}">
      <dgm:prSet phldrT="[Text]" custT="1"/>
      <dgm:spPr/>
      <dgm:t>
        <a:bodyPr/>
        <a:lstStyle/>
        <a:p>
          <a:r>
            <a:rPr lang="en-US" sz="2800" dirty="0" smtClean="0"/>
            <a:t>p { color:#555555; }</a:t>
          </a:r>
          <a:endParaRPr lang="en-US" sz="2800" dirty="0"/>
        </a:p>
      </dgm:t>
    </dgm:pt>
    <dgm:pt modelId="{E221F089-4E8A-4EF3-94BC-58C86A8BE839}" type="parTrans" cxnId="{AC9B2A29-27EC-4834-85A4-1CF79E7B2669}">
      <dgm:prSet/>
      <dgm:spPr/>
      <dgm:t>
        <a:bodyPr/>
        <a:lstStyle/>
        <a:p>
          <a:endParaRPr lang="en-US"/>
        </a:p>
      </dgm:t>
    </dgm:pt>
    <dgm:pt modelId="{FD790D97-DF8D-4E79-89D0-0002D9B60505}" type="sibTrans" cxnId="{AC9B2A29-27EC-4834-85A4-1CF79E7B2669}">
      <dgm:prSet/>
      <dgm:spPr/>
      <dgm:t>
        <a:bodyPr/>
        <a:lstStyle/>
        <a:p>
          <a:endParaRPr lang="en-US"/>
        </a:p>
      </dgm:t>
    </dgm:pt>
    <dgm:pt modelId="{C36E1CBB-D8BA-4EFA-8FC1-71EE5E583E38}">
      <dgm:prSet phldrT="[Text]" custT="1"/>
      <dgm:spPr/>
      <dgm:t>
        <a:bodyPr/>
        <a:lstStyle/>
        <a:p>
          <a:r>
            <a:rPr lang="en-US" sz="2800" dirty="0" smtClean="0"/>
            <a:t>.trailer { color:#555555; }</a:t>
          </a:r>
          <a:endParaRPr lang="en-US" sz="2800" dirty="0"/>
        </a:p>
      </dgm:t>
    </dgm:pt>
    <dgm:pt modelId="{68B0E618-1661-4E0C-A4ED-400D8EFA3241}" type="parTrans" cxnId="{B1BA6C23-C874-4095-993F-9317AADF8B7C}">
      <dgm:prSet/>
      <dgm:spPr/>
      <dgm:t>
        <a:bodyPr/>
        <a:lstStyle/>
        <a:p>
          <a:endParaRPr lang="en-US"/>
        </a:p>
      </dgm:t>
    </dgm:pt>
    <dgm:pt modelId="{1F19BBDD-076C-48F1-80E6-4B1631594EBB}" type="sibTrans" cxnId="{B1BA6C23-C874-4095-993F-9317AADF8B7C}">
      <dgm:prSet/>
      <dgm:spPr/>
      <dgm:t>
        <a:bodyPr/>
        <a:lstStyle/>
        <a:p>
          <a:endParaRPr lang="en-US"/>
        </a:p>
      </dgm:t>
    </dgm:pt>
    <dgm:pt modelId="{965634BC-7980-422C-97BA-EF5FF23D971A}">
      <dgm:prSet phldrT="[Text]" custT="1"/>
      <dgm:spPr/>
      <dgm:t>
        <a:bodyPr/>
        <a:lstStyle/>
        <a:p>
          <a:r>
            <a:rPr lang="en-US" sz="2800" dirty="0" smtClean="0"/>
            <a:t>#header { color:#555555; }</a:t>
          </a:r>
          <a:endParaRPr lang="en-US" sz="2800" dirty="0"/>
        </a:p>
      </dgm:t>
    </dgm:pt>
    <dgm:pt modelId="{D7BFE942-80C5-409B-8866-36B7623CB2A6}" type="parTrans" cxnId="{86680A62-2B41-4632-AECB-857EB9E18A01}">
      <dgm:prSet/>
      <dgm:spPr/>
      <dgm:t>
        <a:bodyPr/>
        <a:lstStyle/>
        <a:p>
          <a:endParaRPr lang="en-US"/>
        </a:p>
      </dgm:t>
    </dgm:pt>
    <dgm:pt modelId="{E8132FAC-4E35-4E47-9C1D-F244CC14AA2D}" type="sibTrans" cxnId="{86680A62-2B41-4632-AECB-857EB9E18A01}">
      <dgm:prSet/>
      <dgm:spPr/>
      <dgm:t>
        <a:bodyPr/>
        <a:lstStyle/>
        <a:p>
          <a:endParaRPr lang="en-US"/>
        </a:p>
      </dgm:t>
    </dgm:pt>
    <dgm:pt modelId="{9C1170FD-02D9-4EE0-B2A2-3BEAF65E79B0}">
      <dgm:prSet phldrT="[Text]"/>
      <dgm:spPr>
        <a:gradFill flip="none" rotWithShape="1">
          <a:gsLst>
            <a:gs pos="0">
              <a:schemeClr val="bg1">
                <a:lumMod val="85000"/>
                <a:lumOff val="15000"/>
              </a:schemeClr>
            </a:gs>
            <a:gs pos="100000">
              <a:schemeClr val="bg1">
                <a:lumMod val="65000"/>
                <a:lumOff val="35000"/>
              </a:schemeClr>
            </a:gs>
          </a:gsLst>
          <a:path path="rect">
            <a:fillToRect l="100000" t="100000"/>
          </a:path>
          <a:tileRect r="-100000" b="-100000"/>
        </a:gradFill>
      </dgm:spPr>
      <dgm:t>
        <a:bodyPr/>
        <a:lstStyle/>
        <a:p>
          <a:pPr algn="l"/>
          <a:r>
            <a:rPr lang="en-US" dirty="0" smtClean="0">
              <a:latin typeface="Gill Sans"/>
              <a:cs typeface="Gill Sans"/>
            </a:rPr>
            <a:t>You can also </a:t>
          </a:r>
          <a:r>
            <a:rPr lang="en-US" b="1" dirty="0" smtClean="0">
              <a:solidFill>
                <a:srgbClr val="F5C12E"/>
              </a:solidFill>
              <a:latin typeface="Gill Sans"/>
              <a:cs typeface="Gill Sans"/>
            </a:rPr>
            <a:t>group selectors</a:t>
          </a:r>
          <a:r>
            <a:rPr lang="en-US" dirty="0" smtClean="0">
              <a:latin typeface="Gill Sans"/>
              <a:cs typeface="Gill Sans"/>
            </a:rPr>
            <a:t> that use the same declaration block to write more efficient css rules. Here's an example of when it would be appropriate:</a:t>
          </a:r>
        </a:p>
        <a:p>
          <a:pPr algn="ctr"/>
          <a:r>
            <a:rPr lang="en-US" b="1" dirty="0" smtClean="0">
              <a:latin typeface="Gill Sans"/>
              <a:cs typeface="Gill Sans"/>
            </a:rPr>
            <a:t>Instead of...</a:t>
          </a:r>
          <a:endParaRPr lang="en-US" b="1" dirty="0">
            <a:latin typeface="Gill Sans"/>
            <a:cs typeface="Gill Sans"/>
          </a:endParaRPr>
        </a:p>
      </dgm:t>
    </dgm:pt>
    <dgm:pt modelId="{B36BD2AC-8DDA-452A-A326-E4029B7FA9EA}" type="sibTrans" cxnId="{BCB225BE-18B9-49E0-81D9-C7C25372AB40}">
      <dgm:prSet/>
      <dgm:spPr/>
      <dgm:t>
        <a:bodyPr/>
        <a:lstStyle/>
        <a:p>
          <a:endParaRPr lang="en-US"/>
        </a:p>
      </dgm:t>
    </dgm:pt>
    <dgm:pt modelId="{A23E1D97-D2EC-416A-AB0E-ABDD87ACECA8}" type="parTrans" cxnId="{BCB225BE-18B9-49E0-81D9-C7C25372AB40}">
      <dgm:prSet/>
      <dgm:spPr/>
      <dgm:t>
        <a:bodyPr/>
        <a:lstStyle/>
        <a:p>
          <a:endParaRPr lang="en-US"/>
        </a:p>
      </dgm:t>
    </dgm:pt>
    <dgm:pt modelId="{75B89584-B06D-425E-A954-6ECFD6C47457}" type="pres">
      <dgm:prSet presAssocID="{E236A419-D404-40A9-B106-8E8E1D79ECF3}" presName="composite" presStyleCnt="0">
        <dgm:presLayoutVars>
          <dgm:chMax val="1"/>
          <dgm:dir/>
          <dgm:resizeHandles val="exact"/>
        </dgm:presLayoutVars>
      </dgm:prSet>
      <dgm:spPr/>
      <dgm:t>
        <a:bodyPr/>
        <a:lstStyle/>
        <a:p>
          <a:endParaRPr lang="en-US"/>
        </a:p>
      </dgm:t>
    </dgm:pt>
    <dgm:pt modelId="{8A401D5C-3762-4F58-9560-0545CC311619}" type="pres">
      <dgm:prSet presAssocID="{9C1170FD-02D9-4EE0-B2A2-3BEAF65E79B0}" presName="roof" presStyleLbl="dkBgShp" presStyleIdx="0" presStyleCnt="2" custScaleY="123960" custLinFactNeighborY="10168"/>
      <dgm:spPr/>
      <dgm:t>
        <a:bodyPr/>
        <a:lstStyle/>
        <a:p>
          <a:endParaRPr lang="en-US"/>
        </a:p>
      </dgm:t>
    </dgm:pt>
    <dgm:pt modelId="{E12DD0F8-9D4C-4497-80B1-24BF6887FA04}" type="pres">
      <dgm:prSet presAssocID="{9C1170FD-02D9-4EE0-B2A2-3BEAF65E79B0}" presName="pillars" presStyleCnt="0"/>
      <dgm:spPr/>
    </dgm:pt>
    <dgm:pt modelId="{2E14F081-D5DC-46F8-88F8-6F00C80EAFBD}" type="pres">
      <dgm:prSet presAssocID="{9C1170FD-02D9-4EE0-B2A2-3BEAF65E79B0}" presName="pillar1" presStyleLbl="node1" presStyleIdx="0" presStyleCnt="3" custScaleX="90909" custScaleY="78263" custLinFactNeighborY="1398">
        <dgm:presLayoutVars>
          <dgm:bulletEnabled val="1"/>
        </dgm:presLayoutVars>
      </dgm:prSet>
      <dgm:spPr/>
      <dgm:t>
        <a:bodyPr/>
        <a:lstStyle/>
        <a:p>
          <a:endParaRPr lang="en-US"/>
        </a:p>
      </dgm:t>
    </dgm:pt>
    <dgm:pt modelId="{26A2B11F-12EE-48EF-B305-A42F72B6FD58}" type="pres">
      <dgm:prSet presAssocID="{C36E1CBB-D8BA-4EFA-8FC1-71EE5E583E38}" presName="pillarX" presStyleLbl="node1" presStyleIdx="1" presStyleCnt="3" custScaleY="78263" custLinFactNeighborY="1398">
        <dgm:presLayoutVars>
          <dgm:bulletEnabled val="1"/>
        </dgm:presLayoutVars>
      </dgm:prSet>
      <dgm:spPr/>
      <dgm:t>
        <a:bodyPr/>
        <a:lstStyle/>
        <a:p>
          <a:endParaRPr lang="en-US"/>
        </a:p>
      </dgm:t>
    </dgm:pt>
    <dgm:pt modelId="{B80E2B02-975E-46F4-8F62-BB816EE45DB5}" type="pres">
      <dgm:prSet presAssocID="{965634BC-7980-422C-97BA-EF5FF23D971A}" presName="pillarX" presStyleLbl="node1" presStyleIdx="2" presStyleCnt="3" custScaleY="78263" custLinFactNeighborY="1398">
        <dgm:presLayoutVars>
          <dgm:bulletEnabled val="1"/>
        </dgm:presLayoutVars>
      </dgm:prSet>
      <dgm:spPr/>
      <dgm:t>
        <a:bodyPr/>
        <a:lstStyle/>
        <a:p>
          <a:endParaRPr lang="en-US"/>
        </a:p>
      </dgm:t>
    </dgm:pt>
    <dgm:pt modelId="{708C5B44-760B-4141-9B9A-CDE37C5920C8}" type="pres">
      <dgm:prSet presAssocID="{9C1170FD-02D9-4EE0-B2A2-3BEAF65E79B0}" presName="base" presStyleLbl="dkBgShp" presStyleIdx="1" presStyleCnt="2" custScaleY="63804" custLinFactY="-14543" custLinFactNeighborY="-100000"/>
      <dgm:spPr>
        <a:gradFill flip="none" rotWithShape="1">
          <a:gsLst>
            <a:gs pos="0">
              <a:schemeClr val="bg1">
                <a:lumMod val="85000"/>
                <a:lumOff val="15000"/>
              </a:schemeClr>
            </a:gs>
            <a:gs pos="100000">
              <a:schemeClr val="bg1">
                <a:lumMod val="50000"/>
                <a:lumOff val="50000"/>
              </a:schemeClr>
            </a:gs>
          </a:gsLst>
          <a:path path="rect">
            <a:fillToRect l="100000" t="100000"/>
          </a:path>
          <a:tileRect r="-100000" b="-100000"/>
        </a:gradFill>
      </dgm:spPr>
    </dgm:pt>
  </dgm:ptLst>
  <dgm:cxnLst>
    <dgm:cxn modelId="{B1BA6C23-C874-4095-993F-9317AADF8B7C}" srcId="{9C1170FD-02D9-4EE0-B2A2-3BEAF65E79B0}" destId="{C36E1CBB-D8BA-4EFA-8FC1-71EE5E583E38}" srcOrd="1" destOrd="0" parTransId="{68B0E618-1661-4E0C-A4ED-400D8EFA3241}" sibTransId="{1F19BBDD-076C-48F1-80E6-4B1631594EBB}"/>
    <dgm:cxn modelId="{F470B292-32A2-459C-94B1-3F08DB99FEC4}" type="presOf" srcId="{F52EA853-394B-42DD-B5D3-D80D27E8C828}" destId="{2E14F081-D5DC-46F8-88F8-6F00C80EAFBD}" srcOrd="0" destOrd="0" presId="urn:microsoft.com/office/officeart/2005/8/layout/hList3"/>
    <dgm:cxn modelId="{F56D7838-0CC4-4410-8911-CFADE5F5882D}" type="presOf" srcId="{C36E1CBB-D8BA-4EFA-8FC1-71EE5E583E38}" destId="{26A2B11F-12EE-48EF-B305-A42F72B6FD58}" srcOrd="0" destOrd="0" presId="urn:microsoft.com/office/officeart/2005/8/layout/hList3"/>
    <dgm:cxn modelId="{12235B09-CAF6-4480-87DE-91CCBEC824C7}" type="presOf" srcId="{965634BC-7980-422C-97BA-EF5FF23D971A}" destId="{B80E2B02-975E-46F4-8F62-BB816EE45DB5}" srcOrd="0" destOrd="0" presId="urn:microsoft.com/office/officeart/2005/8/layout/hList3"/>
    <dgm:cxn modelId="{BCB225BE-18B9-49E0-81D9-C7C25372AB40}" srcId="{E236A419-D404-40A9-B106-8E8E1D79ECF3}" destId="{9C1170FD-02D9-4EE0-B2A2-3BEAF65E79B0}" srcOrd="0" destOrd="0" parTransId="{A23E1D97-D2EC-416A-AB0E-ABDD87ACECA8}" sibTransId="{B36BD2AC-8DDA-452A-A326-E4029B7FA9EA}"/>
    <dgm:cxn modelId="{C5A23E9F-5D77-47CE-B813-B461ACC0D0AF}" type="presOf" srcId="{E236A419-D404-40A9-B106-8E8E1D79ECF3}" destId="{75B89584-B06D-425E-A954-6ECFD6C47457}" srcOrd="0" destOrd="0" presId="urn:microsoft.com/office/officeart/2005/8/layout/hList3"/>
    <dgm:cxn modelId="{AC9B2A29-27EC-4834-85A4-1CF79E7B2669}" srcId="{9C1170FD-02D9-4EE0-B2A2-3BEAF65E79B0}" destId="{F52EA853-394B-42DD-B5D3-D80D27E8C828}" srcOrd="0" destOrd="0" parTransId="{E221F089-4E8A-4EF3-94BC-58C86A8BE839}" sibTransId="{FD790D97-DF8D-4E79-89D0-0002D9B60505}"/>
    <dgm:cxn modelId="{EBBDFD5A-C719-4E74-8299-20CA547DDF3C}" type="presOf" srcId="{9C1170FD-02D9-4EE0-B2A2-3BEAF65E79B0}" destId="{8A401D5C-3762-4F58-9560-0545CC311619}" srcOrd="0" destOrd="0" presId="urn:microsoft.com/office/officeart/2005/8/layout/hList3"/>
    <dgm:cxn modelId="{86680A62-2B41-4632-AECB-857EB9E18A01}" srcId="{9C1170FD-02D9-4EE0-B2A2-3BEAF65E79B0}" destId="{965634BC-7980-422C-97BA-EF5FF23D971A}" srcOrd="2" destOrd="0" parTransId="{D7BFE942-80C5-409B-8866-36B7623CB2A6}" sibTransId="{E8132FAC-4E35-4E47-9C1D-F244CC14AA2D}"/>
    <dgm:cxn modelId="{38F3880B-16FB-40DF-B63D-836AEA39B4C0}" type="presParOf" srcId="{75B89584-B06D-425E-A954-6ECFD6C47457}" destId="{8A401D5C-3762-4F58-9560-0545CC311619}" srcOrd="0" destOrd="0" presId="urn:microsoft.com/office/officeart/2005/8/layout/hList3"/>
    <dgm:cxn modelId="{213E3AB1-FE61-4D82-8097-22F79ED6E3D2}" type="presParOf" srcId="{75B89584-B06D-425E-A954-6ECFD6C47457}" destId="{E12DD0F8-9D4C-4497-80B1-24BF6887FA04}" srcOrd="1" destOrd="0" presId="urn:microsoft.com/office/officeart/2005/8/layout/hList3"/>
    <dgm:cxn modelId="{FDB0585B-56A3-4F6F-A7A3-D09E938B7289}" type="presParOf" srcId="{E12DD0F8-9D4C-4497-80B1-24BF6887FA04}" destId="{2E14F081-D5DC-46F8-88F8-6F00C80EAFBD}" srcOrd="0" destOrd="0" presId="urn:microsoft.com/office/officeart/2005/8/layout/hList3"/>
    <dgm:cxn modelId="{CC3CCD2F-9675-4E8D-81DD-925CA2342069}" type="presParOf" srcId="{E12DD0F8-9D4C-4497-80B1-24BF6887FA04}" destId="{26A2B11F-12EE-48EF-B305-A42F72B6FD58}" srcOrd="1" destOrd="0" presId="urn:microsoft.com/office/officeart/2005/8/layout/hList3"/>
    <dgm:cxn modelId="{B6CE74C6-A160-4807-98DD-FFBB98A9F33B}" type="presParOf" srcId="{E12DD0F8-9D4C-4497-80B1-24BF6887FA04}" destId="{B80E2B02-975E-46F4-8F62-BB816EE45DB5}" srcOrd="2" destOrd="0" presId="urn:microsoft.com/office/officeart/2005/8/layout/hList3"/>
    <dgm:cxn modelId="{CB905441-AC74-446C-A9A0-CA9B44FCD98E}" type="presParOf" srcId="{75B89584-B06D-425E-A954-6ECFD6C47457}" destId="{708C5B44-760B-4141-9B9A-CDE37C5920C8}"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5A80F9-5636-4870-AEFB-1B49607C3DD9}" type="doc">
      <dgm:prSet loTypeId="urn:microsoft.com/office/officeart/2005/8/layout/hList3" loCatId="list" qsTypeId="urn:microsoft.com/office/officeart/2005/8/quickstyle/simple4" qsCatId="simple" csTypeId="urn:microsoft.com/office/officeart/2005/8/colors/accent1_2" csCatId="accent1" phldr="1"/>
      <dgm:spPr/>
      <dgm:t>
        <a:bodyPr/>
        <a:lstStyle/>
        <a:p>
          <a:endParaRPr lang="en-US"/>
        </a:p>
      </dgm:t>
    </dgm:pt>
    <dgm:pt modelId="{8CD1A37E-77DD-4AAB-A1D9-088AE456B756}">
      <dgm:prSet phldrT="[Text]"/>
      <dgm:spPr>
        <a:gradFill flip="none" rotWithShape="1">
          <a:gsLst>
            <a:gs pos="0">
              <a:srgbClr val="800000"/>
            </a:gs>
            <a:gs pos="100000">
              <a:srgbClr val="FFA240"/>
            </a:gs>
          </a:gsLst>
          <a:path path="rect">
            <a:fillToRect l="100000" t="100000"/>
          </a:path>
          <a:tileRect r="-100000" b="-100000"/>
        </a:gradFill>
      </dgm:spPr>
      <dgm:t>
        <a:bodyPr/>
        <a:lstStyle/>
        <a:p>
          <a:r>
            <a:rPr lang="en-US" b="1" dirty="0" smtClean="0">
              <a:latin typeface="Gill Sans"/>
              <a:cs typeface="Gill Sans"/>
            </a:rPr>
            <a:t>You could write …</a:t>
          </a:r>
          <a:endParaRPr lang="en-US" b="1" dirty="0">
            <a:latin typeface="Gill Sans"/>
            <a:cs typeface="Gill Sans"/>
          </a:endParaRPr>
        </a:p>
      </dgm:t>
    </dgm:pt>
    <dgm:pt modelId="{7EA43192-BA59-45A3-9E69-FB6B92DE42E6}" type="parTrans" cxnId="{382D8C15-4085-4409-AB24-D8770651D4F2}">
      <dgm:prSet/>
      <dgm:spPr/>
      <dgm:t>
        <a:bodyPr/>
        <a:lstStyle/>
        <a:p>
          <a:endParaRPr lang="en-US"/>
        </a:p>
      </dgm:t>
    </dgm:pt>
    <dgm:pt modelId="{0D889872-3621-4D35-A462-B7615AFD84F6}" type="sibTrans" cxnId="{382D8C15-4085-4409-AB24-D8770651D4F2}">
      <dgm:prSet/>
      <dgm:spPr/>
      <dgm:t>
        <a:bodyPr/>
        <a:lstStyle/>
        <a:p>
          <a:endParaRPr lang="en-US"/>
        </a:p>
      </dgm:t>
    </dgm:pt>
    <dgm:pt modelId="{2FF5E7A3-F528-4A6B-8B79-4E653C2E4627}">
      <dgm:prSet phldrT="[Text]" custT="1"/>
      <dgm:spPr>
        <a:gradFill flip="none" rotWithShape="0">
          <a:gsLst>
            <a:gs pos="100000">
              <a:srgbClr val="800000"/>
            </a:gs>
            <a:gs pos="0">
              <a:srgbClr val="4B0000"/>
            </a:gs>
          </a:gsLst>
          <a:lin ang="16200000" scaled="0"/>
          <a:tileRect/>
        </a:gradFill>
      </dgm:spPr>
      <dgm:t>
        <a:bodyPr/>
        <a:lstStyle/>
        <a:p>
          <a:r>
            <a:rPr lang="en-US" sz="4400" dirty="0" smtClean="0"/>
            <a:t>p, .trailer, #header { color:#555555; }</a:t>
          </a:r>
          <a:endParaRPr lang="en-US" sz="4400" dirty="0"/>
        </a:p>
      </dgm:t>
    </dgm:pt>
    <dgm:pt modelId="{F0478EBB-6FDA-4E1A-A399-B5DAD588ECE7}" type="parTrans" cxnId="{A7FFFBB9-8545-4A8D-9FA5-CD8493136D4F}">
      <dgm:prSet/>
      <dgm:spPr/>
      <dgm:t>
        <a:bodyPr/>
        <a:lstStyle/>
        <a:p>
          <a:endParaRPr lang="en-US"/>
        </a:p>
      </dgm:t>
    </dgm:pt>
    <dgm:pt modelId="{42821735-6D0A-4A85-8CDD-B494C832A81B}" type="sibTrans" cxnId="{A7FFFBB9-8545-4A8D-9FA5-CD8493136D4F}">
      <dgm:prSet/>
      <dgm:spPr/>
      <dgm:t>
        <a:bodyPr/>
        <a:lstStyle/>
        <a:p>
          <a:endParaRPr lang="en-US"/>
        </a:p>
      </dgm:t>
    </dgm:pt>
    <dgm:pt modelId="{3B672B6D-546C-4832-ABA8-3AA64C603FFC}" type="pres">
      <dgm:prSet presAssocID="{B05A80F9-5636-4870-AEFB-1B49607C3DD9}" presName="composite" presStyleCnt="0">
        <dgm:presLayoutVars>
          <dgm:chMax val="1"/>
          <dgm:dir/>
          <dgm:resizeHandles val="exact"/>
        </dgm:presLayoutVars>
      </dgm:prSet>
      <dgm:spPr/>
      <dgm:t>
        <a:bodyPr/>
        <a:lstStyle/>
        <a:p>
          <a:endParaRPr lang="en-US"/>
        </a:p>
      </dgm:t>
    </dgm:pt>
    <dgm:pt modelId="{4732D470-A17E-4796-A582-E87EEAA53FFD}" type="pres">
      <dgm:prSet presAssocID="{8CD1A37E-77DD-4AAB-A1D9-088AE456B756}" presName="roof" presStyleLbl="dkBgShp" presStyleIdx="0" presStyleCnt="2" custLinFactNeighborY="-52326"/>
      <dgm:spPr/>
      <dgm:t>
        <a:bodyPr/>
        <a:lstStyle/>
        <a:p>
          <a:endParaRPr lang="en-US"/>
        </a:p>
      </dgm:t>
    </dgm:pt>
    <dgm:pt modelId="{3B3A7CC4-F38E-4345-A62B-42C20D689975}" type="pres">
      <dgm:prSet presAssocID="{8CD1A37E-77DD-4AAB-A1D9-088AE456B756}" presName="pillars" presStyleCnt="0"/>
      <dgm:spPr/>
    </dgm:pt>
    <dgm:pt modelId="{D6DECF56-0662-4AFF-99C3-B4E1BB2A1895}" type="pres">
      <dgm:prSet presAssocID="{8CD1A37E-77DD-4AAB-A1D9-088AE456B756}" presName="pillar1" presStyleLbl="node1" presStyleIdx="0" presStyleCnt="1">
        <dgm:presLayoutVars>
          <dgm:bulletEnabled val="1"/>
        </dgm:presLayoutVars>
      </dgm:prSet>
      <dgm:spPr/>
      <dgm:t>
        <a:bodyPr/>
        <a:lstStyle/>
        <a:p>
          <a:endParaRPr lang="en-US"/>
        </a:p>
      </dgm:t>
    </dgm:pt>
    <dgm:pt modelId="{5FD725DD-08B2-47C5-B40B-3DEC32F7B20D}" type="pres">
      <dgm:prSet presAssocID="{8CD1A37E-77DD-4AAB-A1D9-088AE456B756}" presName="base" presStyleLbl="dkBgShp" presStyleIdx="1" presStyleCnt="2"/>
      <dgm:spPr>
        <a:gradFill flip="none" rotWithShape="1">
          <a:gsLst>
            <a:gs pos="0">
              <a:srgbClr val="800000"/>
            </a:gs>
            <a:gs pos="100000">
              <a:srgbClr val="FFA240"/>
            </a:gs>
          </a:gsLst>
          <a:path path="rect">
            <a:fillToRect l="100000" t="100000"/>
          </a:path>
          <a:tileRect r="-100000" b="-100000"/>
        </a:gradFill>
      </dgm:spPr>
    </dgm:pt>
  </dgm:ptLst>
  <dgm:cxnLst>
    <dgm:cxn modelId="{B0855B30-FE77-4410-B73A-EA48F89EE526}" type="presOf" srcId="{8CD1A37E-77DD-4AAB-A1D9-088AE456B756}" destId="{4732D470-A17E-4796-A582-E87EEAA53FFD}" srcOrd="0" destOrd="0" presId="urn:microsoft.com/office/officeart/2005/8/layout/hList3"/>
    <dgm:cxn modelId="{86CF67E9-96E4-4E83-83DD-4DB18496E760}" type="presOf" srcId="{2FF5E7A3-F528-4A6B-8B79-4E653C2E4627}" destId="{D6DECF56-0662-4AFF-99C3-B4E1BB2A1895}" srcOrd="0" destOrd="0" presId="urn:microsoft.com/office/officeart/2005/8/layout/hList3"/>
    <dgm:cxn modelId="{A7FFFBB9-8545-4A8D-9FA5-CD8493136D4F}" srcId="{8CD1A37E-77DD-4AAB-A1D9-088AE456B756}" destId="{2FF5E7A3-F528-4A6B-8B79-4E653C2E4627}" srcOrd="0" destOrd="0" parTransId="{F0478EBB-6FDA-4E1A-A399-B5DAD588ECE7}" sibTransId="{42821735-6D0A-4A85-8CDD-B494C832A81B}"/>
    <dgm:cxn modelId="{6C4B76FF-44B4-4AF4-BE11-80A163C55FEB}" type="presOf" srcId="{B05A80F9-5636-4870-AEFB-1B49607C3DD9}" destId="{3B672B6D-546C-4832-ABA8-3AA64C603FFC}" srcOrd="0" destOrd="0" presId="urn:microsoft.com/office/officeart/2005/8/layout/hList3"/>
    <dgm:cxn modelId="{382D8C15-4085-4409-AB24-D8770651D4F2}" srcId="{B05A80F9-5636-4870-AEFB-1B49607C3DD9}" destId="{8CD1A37E-77DD-4AAB-A1D9-088AE456B756}" srcOrd="0" destOrd="0" parTransId="{7EA43192-BA59-45A3-9E69-FB6B92DE42E6}" sibTransId="{0D889872-3621-4D35-A462-B7615AFD84F6}"/>
    <dgm:cxn modelId="{FF3B0A41-172C-4813-9FF4-FAA898D491C4}" type="presParOf" srcId="{3B672B6D-546C-4832-ABA8-3AA64C603FFC}" destId="{4732D470-A17E-4796-A582-E87EEAA53FFD}" srcOrd="0" destOrd="0" presId="urn:microsoft.com/office/officeart/2005/8/layout/hList3"/>
    <dgm:cxn modelId="{2A0CFFB8-2D7B-4658-9D06-882D202503A9}" type="presParOf" srcId="{3B672B6D-546C-4832-ABA8-3AA64C603FFC}" destId="{3B3A7CC4-F38E-4345-A62B-42C20D689975}" srcOrd="1" destOrd="0" presId="urn:microsoft.com/office/officeart/2005/8/layout/hList3"/>
    <dgm:cxn modelId="{27E13C05-03EC-486F-832D-5394A99E2870}" type="presParOf" srcId="{3B3A7CC4-F38E-4345-A62B-42C20D689975}" destId="{D6DECF56-0662-4AFF-99C3-B4E1BB2A1895}" srcOrd="0" destOrd="0" presId="urn:microsoft.com/office/officeart/2005/8/layout/hList3"/>
    <dgm:cxn modelId="{CDD1EC76-7F6E-4A60-9D58-0A0267C7F2AC}" type="presParOf" srcId="{3B672B6D-546C-4832-ABA8-3AA64C603FFC}" destId="{5FD725DD-08B2-47C5-B40B-3DEC32F7B20D}" srcOrd="2" destOrd="0" presId="urn:microsoft.com/office/officeart/2005/8/layout/hLis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F02683-51CB-4E93-8400-27CF0A399E47}" type="doc">
      <dgm:prSet loTypeId="urn:microsoft.com/office/officeart/2005/8/layout/hierarchy4" loCatId="hierarchy" qsTypeId="urn:microsoft.com/office/officeart/2005/8/quickstyle/simple4" qsCatId="simple" csTypeId="urn:microsoft.com/office/officeart/2005/8/colors/accent1_2" csCatId="accent1" phldr="1"/>
      <dgm:spPr/>
      <dgm:t>
        <a:bodyPr/>
        <a:lstStyle/>
        <a:p>
          <a:endParaRPr lang="en-US"/>
        </a:p>
      </dgm:t>
    </dgm:pt>
    <dgm:pt modelId="{B0CF5DD6-A2BB-42D4-850D-888916037CF1}">
      <dgm:prSet phldrT="[Text]"/>
      <dgm:spPr>
        <a:gradFill flip="none" rotWithShape="1">
          <a:gsLst>
            <a:gs pos="0">
              <a:schemeClr val="bg1">
                <a:lumMod val="85000"/>
                <a:lumOff val="15000"/>
              </a:schemeClr>
            </a:gs>
            <a:gs pos="100000">
              <a:schemeClr val="bg1">
                <a:lumMod val="65000"/>
                <a:lumOff val="35000"/>
              </a:schemeClr>
            </a:gs>
          </a:gsLst>
          <a:path path="rect">
            <a:fillToRect l="100000" t="100000"/>
          </a:path>
          <a:tileRect r="-100000" b="-100000"/>
        </a:gradFill>
      </dgm:spPr>
      <dgm:t>
        <a:bodyPr/>
        <a:lstStyle/>
        <a:p>
          <a:pPr algn="l"/>
          <a:r>
            <a:rPr lang="en-US" dirty="0" smtClean="0"/>
            <a:t>You can also give your styles a greater level of control by nesting selectors in a parent-child relationship. What this means is that if you want only SOME instances of a class or html element to appear one way, but all other instances of it to appear another way, you can. </a:t>
          </a:r>
        </a:p>
        <a:p>
          <a:pPr algn="l"/>
          <a:r>
            <a:rPr lang="en-US" dirty="0" smtClean="0"/>
            <a:t>For instance, if you want link colors on a page to be green, except for in a class called "special" where links need to be pink, it would look like this:</a:t>
          </a:r>
          <a:endParaRPr lang="en-US" dirty="0"/>
        </a:p>
      </dgm:t>
    </dgm:pt>
    <dgm:pt modelId="{9FB2A1B8-2080-4282-A3FD-A9843D4E7024}" type="parTrans" cxnId="{30878AFA-73BC-43E2-A573-93D73E712CFC}">
      <dgm:prSet/>
      <dgm:spPr/>
      <dgm:t>
        <a:bodyPr/>
        <a:lstStyle/>
        <a:p>
          <a:endParaRPr lang="en-US"/>
        </a:p>
      </dgm:t>
    </dgm:pt>
    <dgm:pt modelId="{885B29CA-0600-4D64-8E8F-0580B17376F2}" type="sibTrans" cxnId="{30878AFA-73BC-43E2-A573-93D73E712CFC}">
      <dgm:prSet/>
      <dgm:spPr/>
      <dgm:t>
        <a:bodyPr/>
        <a:lstStyle/>
        <a:p>
          <a:endParaRPr lang="en-US"/>
        </a:p>
      </dgm:t>
    </dgm:pt>
    <dgm:pt modelId="{9E90ABE0-5DA8-4087-96EE-7485ADE42E5C}">
      <dgm:prSet phldrT="[Text]"/>
      <dgm:spPr>
        <a:gradFill flip="none" rotWithShape="1">
          <a:gsLst>
            <a:gs pos="0">
              <a:schemeClr val="accent5">
                <a:lumMod val="50000"/>
              </a:schemeClr>
            </a:gs>
            <a:gs pos="100000">
              <a:schemeClr val="accent5">
                <a:lumMod val="75000"/>
              </a:schemeClr>
            </a:gs>
          </a:gsLst>
          <a:path path="rect">
            <a:fillToRect l="100000" t="100000"/>
          </a:path>
          <a:tileRect r="-100000" b="-100000"/>
        </a:gradFill>
      </dgm:spPr>
      <dgm:t>
        <a:bodyPr/>
        <a:lstStyle/>
        <a:p>
          <a:r>
            <a:rPr lang="en-US" smtClean="0">
              <a:solidFill>
                <a:srgbClr val="A4FF67"/>
              </a:solidFill>
            </a:rPr>
            <a:t>normal link code</a:t>
          </a:r>
          <a:endParaRPr lang="en-US" dirty="0">
            <a:solidFill>
              <a:srgbClr val="A4FF67"/>
            </a:solidFill>
          </a:endParaRPr>
        </a:p>
      </dgm:t>
    </dgm:pt>
    <dgm:pt modelId="{819583F7-646F-4729-BCF0-60573CDE974D}" type="parTrans" cxnId="{58DEFD23-85CB-4EB0-84DE-B17A2FEBB95C}">
      <dgm:prSet/>
      <dgm:spPr/>
      <dgm:t>
        <a:bodyPr/>
        <a:lstStyle/>
        <a:p>
          <a:endParaRPr lang="en-US"/>
        </a:p>
      </dgm:t>
    </dgm:pt>
    <dgm:pt modelId="{D1D6BC31-85B3-486F-86BD-C018D441F5EC}" type="sibTrans" cxnId="{58DEFD23-85CB-4EB0-84DE-B17A2FEBB95C}">
      <dgm:prSet/>
      <dgm:spPr/>
      <dgm:t>
        <a:bodyPr/>
        <a:lstStyle/>
        <a:p>
          <a:endParaRPr lang="en-US"/>
        </a:p>
      </dgm:t>
    </dgm:pt>
    <dgm:pt modelId="{C2B8FFC4-A672-45B5-946B-4B7577AAB059}">
      <dgm:prSet phldrT="[Text]" custT="1"/>
      <dgm:spPr>
        <a:gradFill flip="none" rotWithShape="1">
          <a:gsLst>
            <a:gs pos="0">
              <a:srgbClr val="690000"/>
            </a:gs>
            <a:gs pos="100000">
              <a:srgbClr val="3B0F10"/>
            </a:gs>
          </a:gsLst>
          <a:path path="rect">
            <a:fillToRect l="100000" t="100000"/>
          </a:path>
          <a:tileRect r="-100000" b="-100000"/>
        </a:gradFill>
      </dgm:spPr>
      <dgm:t>
        <a:bodyPr/>
        <a:lstStyle/>
        <a:p>
          <a:pPr marL="457200" algn="l"/>
          <a:r>
            <a:rPr lang="en-US" sz="2600" dirty="0" smtClean="0"/>
            <a:t>.special a { </a:t>
          </a:r>
          <a:br>
            <a:rPr lang="en-US" sz="2600" dirty="0" smtClean="0"/>
          </a:br>
          <a:r>
            <a:rPr lang="en-US" sz="2600" dirty="0" smtClean="0"/>
            <a:t>   color: #CC3366;</a:t>
          </a:r>
          <a:br>
            <a:rPr lang="en-US" sz="2600" dirty="0" smtClean="0"/>
          </a:br>
          <a:r>
            <a:rPr lang="en-US" sz="2600" dirty="0" smtClean="0"/>
            <a:t>   text-decoration: none;</a:t>
          </a:r>
          <a:br>
            <a:rPr lang="en-US" sz="2600" dirty="0" smtClean="0"/>
          </a:br>
          <a:r>
            <a:rPr lang="en-US" sz="2600" dirty="0" smtClean="0"/>
            <a:t>   }</a:t>
          </a:r>
          <a:endParaRPr lang="en-US" sz="2600" dirty="0"/>
        </a:p>
      </dgm:t>
    </dgm:pt>
    <dgm:pt modelId="{C11DEECE-F898-4F18-8E95-354431897EF1}" type="parTrans" cxnId="{0F57A336-867C-474B-A5E0-5B0CFF2C5376}">
      <dgm:prSet/>
      <dgm:spPr/>
      <dgm:t>
        <a:bodyPr/>
        <a:lstStyle/>
        <a:p>
          <a:endParaRPr lang="en-US"/>
        </a:p>
      </dgm:t>
    </dgm:pt>
    <dgm:pt modelId="{F59C89D9-D965-465C-951E-C528EFD40318}" type="sibTrans" cxnId="{0F57A336-867C-474B-A5E0-5B0CFF2C5376}">
      <dgm:prSet/>
      <dgm:spPr/>
      <dgm:t>
        <a:bodyPr/>
        <a:lstStyle/>
        <a:p>
          <a:endParaRPr lang="en-US"/>
        </a:p>
      </dgm:t>
    </dgm:pt>
    <dgm:pt modelId="{7CFD5D2C-8C48-4788-A05F-4437C999C10C}">
      <dgm:prSet phldrT="[Text]" custT="1"/>
      <dgm:spPr>
        <a:gradFill flip="none" rotWithShape="1">
          <a:gsLst>
            <a:gs pos="0">
              <a:schemeClr val="accent5">
                <a:lumMod val="50000"/>
              </a:schemeClr>
            </a:gs>
            <a:gs pos="100000">
              <a:schemeClr val="accent5">
                <a:lumMod val="75000"/>
              </a:schemeClr>
            </a:gs>
          </a:gsLst>
          <a:path path="rect">
            <a:fillToRect l="100000" t="100000"/>
          </a:path>
          <a:tileRect r="-100000" b="-100000"/>
        </a:gradFill>
      </dgm:spPr>
      <dgm:t>
        <a:bodyPr/>
        <a:lstStyle/>
        <a:p>
          <a:pPr marL="457200" algn="l"/>
          <a:r>
            <a:rPr lang="en-US" sz="2600" dirty="0" smtClean="0"/>
            <a:t>body a { </a:t>
          </a:r>
          <a:br>
            <a:rPr lang="en-US" sz="2600" dirty="0" smtClean="0"/>
          </a:br>
          <a:r>
            <a:rPr lang="en-US" sz="2600" dirty="0" smtClean="0"/>
            <a:t>   color: green;</a:t>
          </a:r>
          <a:br>
            <a:rPr lang="en-US" sz="2600" dirty="0" smtClean="0"/>
          </a:br>
          <a:r>
            <a:rPr lang="en-US" sz="2600" dirty="0" smtClean="0"/>
            <a:t>   text-decoration: none; </a:t>
          </a:r>
          <a:br>
            <a:rPr lang="en-US" sz="2600" dirty="0" smtClean="0"/>
          </a:br>
          <a:r>
            <a:rPr lang="en-US" sz="2600" dirty="0" smtClean="0"/>
            <a:t>   }</a:t>
          </a:r>
          <a:endParaRPr lang="en-US" sz="2600" dirty="0"/>
        </a:p>
      </dgm:t>
    </dgm:pt>
    <dgm:pt modelId="{267ADCCB-1F62-4B47-B1C0-C89CCFD800E1}" type="parTrans" cxnId="{2691F3AD-C11E-454E-B0F6-7A248FB4CFF9}">
      <dgm:prSet/>
      <dgm:spPr/>
      <dgm:t>
        <a:bodyPr/>
        <a:lstStyle/>
        <a:p>
          <a:endParaRPr lang="en-US"/>
        </a:p>
      </dgm:t>
    </dgm:pt>
    <dgm:pt modelId="{0B88FAE5-D795-4623-B0DD-97BDAB3650CC}" type="sibTrans" cxnId="{2691F3AD-C11E-454E-B0F6-7A248FB4CFF9}">
      <dgm:prSet/>
      <dgm:spPr/>
      <dgm:t>
        <a:bodyPr/>
        <a:lstStyle/>
        <a:p>
          <a:endParaRPr lang="en-US"/>
        </a:p>
      </dgm:t>
    </dgm:pt>
    <dgm:pt modelId="{CD1D29A1-0C4A-4529-B0E1-138F7C1A748E}">
      <dgm:prSet phldrT="[Text]"/>
      <dgm:spPr>
        <a:gradFill flip="none" rotWithShape="1">
          <a:gsLst>
            <a:gs pos="0">
              <a:srgbClr val="690000"/>
            </a:gs>
            <a:gs pos="100000">
              <a:srgbClr val="3B0F10"/>
            </a:gs>
          </a:gsLst>
          <a:path path="rect">
            <a:fillToRect l="100000" t="100000"/>
          </a:path>
          <a:tileRect r="-100000" b="-100000"/>
        </a:gradFill>
      </dgm:spPr>
      <dgm:t>
        <a:bodyPr/>
        <a:lstStyle/>
        <a:p>
          <a:r>
            <a:rPr lang="en-US" smtClean="0">
              <a:solidFill>
                <a:schemeClr val="accent2"/>
              </a:solidFill>
            </a:rPr>
            <a:t>special link code</a:t>
          </a:r>
          <a:endParaRPr lang="en-US" dirty="0">
            <a:solidFill>
              <a:schemeClr val="accent2"/>
            </a:solidFill>
          </a:endParaRPr>
        </a:p>
      </dgm:t>
    </dgm:pt>
    <dgm:pt modelId="{78798A22-7162-44BC-A890-CDEA6FA44CE0}" type="parTrans" cxnId="{E4180662-A75B-47AC-9E27-40C402372D24}">
      <dgm:prSet/>
      <dgm:spPr/>
      <dgm:t>
        <a:bodyPr/>
        <a:lstStyle/>
        <a:p>
          <a:endParaRPr lang="en-US"/>
        </a:p>
      </dgm:t>
    </dgm:pt>
    <dgm:pt modelId="{A53F3F1E-070C-49EF-AB5B-25807C4BD823}" type="sibTrans" cxnId="{E4180662-A75B-47AC-9E27-40C402372D24}">
      <dgm:prSet/>
      <dgm:spPr/>
      <dgm:t>
        <a:bodyPr/>
        <a:lstStyle/>
        <a:p>
          <a:endParaRPr lang="en-US"/>
        </a:p>
      </dgm:t>
    </dgm:pt>
    <dgm:pt modelId="{B8A3C082-B4FB-4B6E-BC99-5957F6A63298}" type="pres">
      <dgm:prSet presAssocID="{47F02683-51CB-4E93-8400-27CF0A399E47}" presName="Name0" presStyleCnt="0">
        <dgm:presLayoutVars>
          <dgm:chPref val="1"/>
          <dgm:dir/>
          <dgm:animOne val="branch"/>
          <dgm:animLvl val="lvl"/>
          <dgm:resizeHandles/>
        </dgm:presLayoutVars>
      </dgm:prSet>
      <dgm:spPr/>
      <dgm:t>
        <a:bodyPr/>
        <a:lstStyle/>
        <a:p>
          <a:endParaRPr lang="en-US"/>
        </a:p>
      </dgm:t>
    </dgm:pt>
    <dgm:pt modelId="{EB9DDF6B-6B81-455B-A0E5-2972E91BD069}" type="pres">
      <dgm:prSet presAssocID="{B0CF5DD6-A2BB-42D4-850D-888916037CF1}" presName="vertOne" presStyleCnt="0"/>
      <dgm:spPr/>
      <dgm:t>
        <a:bodyPr/>
        <a:lstStyle/>
        <a:p>
          <a:endParaRPr lang="en-US"/>
        </a:p>
      </dgm:t>
    </dgm:pt>
    <dgm:pt modelId="{A52FF79C-B598-4B22-B533-3F8D00CCD4EE}" type="pres">
      <dgm:prSet presAssocID="{B0CF5DD6-A2BB-42D4-850D-888916037CF1}" presName="txOne" presStyleLbl="node0" presStyleIdx="0" presStyleCnt="1" custScaleY="110293">
        <dgm:presLayoutVars>
          <dgm:chPref val="3"/>
        </dgm:presLayoutVars>
      </dgm:prSet>
      <dgm:spPr/>
      <dgm:t>
        <a:bodyPr/>
        <a:lstStyle/>
        <a:p>
          <a:endParaRPr lang="en-US"/>
        </a:p>
      </dgm:t>
    </dgm:pt>
    <dgm:pt modelId="{532DF6BF-F5B6-4FFB-AAC0-51B1E47257D1}" type="pres">
      <dgm:prSet presAssocID="{B0CF5DD6-A2BB-42D4-850D-888916037CF1}" presName="parTransOne" presStyleCnt="0"/>
      <dgm:spPr/>
      <dgm:t>
        <a:bodyPr/>
        <a:lstStyle/>
        <a:p>
          <a:endParaRPr lang="en-US"/>
        </a:p>
      </dgm:t>
    </dgm:pt>
    <dgm:pt modelId="{B44216AC-0A83-483C-95A4-04DE8EC8E370}" type="pres">
      <dgm:prSet presAssocID="{B0CF5DD6-A2BB-42D4-850D-888916037CF1}" presName="horzOne" presStyleCnt="0"/>
      <dgm:spPr/>
      <dgm:t>
        <a:bodyPr/>
        <a:lstStyle/>
        <a:p>
          <a:endParaRPr lang="en-US"/>
        </a:p>
      </dgm:t>
    </dgm:pt>
    <dgm:pt modelId="{CEFB8A40-C2AA-49F4-AFA2-D58EC4C027EA}" type="pres">
      <dgm:prSet presAssocID="{9E90ABE0-5DA8-4087-96EE-7485ADE42E5C}" presName="vertTwo" presStyleCnt="0"/>
      <dgm:spPr/>
      <dgm:t>
        <a:bodyPr/>
        <a:lstStyle/>
        <a:p>
          <a:endParaRPr lang="en-US"/>
        </a:p>
      </dgm:t>
    </dgm:pt>
    <dgm:pt modelId="{8F299459-4ED9-47B1-B1D9-8D1B8747870E}" type="pres">
      <dgm:prSet presAssocID="{9E90ABE0-5DA8-4087-96EE-7485ADE42E5C}" presName="txTwo" presStyleLbl="node2" presStyleIdx="0" presStyleCnt="2" custScaleY="55821">
        <dgm:presLayoutVars>
          <dgm:chPref val="3"/>
        </dgm:presLayoutVars>
      </dgm:prSet>
      <dgm:spPr/>
      <dgm:t>
        <a:bodyPr/>
        <a:lstStyle/>
        <a:p>
          <a:endParaRPr lang="en-US"/>
        </a:p>
      </dgm:t>
    </dgm:pt>
    <dgm:pt modelId="{2DAF9703-840A-458F-BF16-DBB3D8C45D18}" type="pres">
      <dgm:prSet presAssocID="{9E90ABE0-5DA8-4087-96EE-7485ADE42E5C}" presName="parTransTwo" presStyleCnt="0"/>
      <dgm:spPr/>
      <dgm:t>
        <a:bodyPr/>
        <a:lstStyle/>
        <a:p>
          <a:endParaRPr lang="en-US"/>
        </a:p>
      </dgm:t>
    </dgm:pt>
    <dgm:pt modelId="{67FA99AC-1061-464D-BC1F-02A7DBA3A7F0}" type="pres">
      <dgm:prSet presAssocID="{9E90ABE0-5DA8-4087-96EE-7485ADE42E5C}" presName="horzTwo" presStyleCnt="0"/>
      <dgm:spPr/>
      <dgm:t>
        <a:bodyPr/>
        <a:lstStyle/>
        <a:p>
          <a:endParaRPr lang="en-US"/>
        </a:p>
      </dgm:t>
    </dgm:pt>
    <dgm:pt modelId="{CAEB3D81-6F7C-4B38-A8EB-BED9ABC7A402}" type="pres">
      <dgm:prSet presAssocID="{CD1D29A1-0C4A-4529-B0E1-138F7C1A748E}" presName="vertThree" presStyleCnt="0"/>
      <dgm:spPr/>
      <dgm:t>
        <a:bodyPr/>
        <a:lstStyle/>
        <a:p>
          <a:endParaRPr lang="en-US"/>
        </a:p>
      </dgm:t>
    </dgm:pt>
    <dgm:pt modelId="{3D556E1C-06CF-4341-8D7F-B515B80855F9}" type="pres">
      <dgm:prSet presAssocID="{CD1D29A1-0C4A-4529-B0E1-138F7C1A748E}" presName="txThree" presStyleLbl="node3" presStyleIdx="0" presStyleCnt="2" custScaleY="52480">
        <dgm:presLayoutVars>
          <dgm:chPref val="3"/>
        </dgm:presLayoutVars>
      </dgm:prSet>
      <dgm:spPr/>
      <dgm:t>
        <a:bodyPr/>
        <a:lstStyle/>
        <a:p>
          <a:endParaRPr lang="en-US"/>
        </a:p>
      </dgm:t>
    </dgm:pt>
    <dgm:pt modelId="{CEB055D4-8858-4674-B0CF-0A3EC81A5BBD}" type="pres">
      <dgm:prSet presAssocID="{CD1D29A1-0C4A-4529-B0E1-138F7C1A748E}" presName="horzThree" presStyleCnt="0"/>
      <dgm:spPr/>
      <dgm:t>
        <a:bodyPr/>
        <a:lstStyle/>
        <a:p>
          <a:endParaRPr lang="en-US"/>
        </a:p>
      </dgm:t>
    </dgm:pt>
    <dgm:pt modelId="{4B554AB0-E124-4BB3-B4B6-2D89E7B6276C}" type="pres">
      <dgm:prSet presAssocID="{D1D6BC31-85B3-486F-86BD-C018D441F5EC}" presName="sibSpaceTwo" presStyleCnt="0"/>
      <dgm:spPr/>
      <dgm:t>
        <a:bodyPr/>
        <a:lstStyle/>
        <a:p>
          <a:endParaRPr lang="en-US"/>
        </a:p>
      </dgm:t>
    </dgm:pt>
    <dgm:pt modelId="{1052106E-B7C8-4851-8390-24D873B59AB6}" type="pres">
      <dgm:prSet presAssocID="{7CFD5D2C-8C48-4788-A05F-4437C999C10C}" presName="vertTwo" presStyleCnt="0"/>
      <dgm:spPr/>
      <dgm:t>
        <a:bodyPr/>
        <a:lstStyle/>
        <a:p>
          <a:endParaRPr lang="en-US"/>
        </a:p>
      </dgm:t>
    </dgm:pt>
    <dgm:pt modelId="{50F5DC67-DE09-4724-AF5B-C0A53C7C12D6}" type="pres">
      <dgm:prSet presAssocID="{7CFD5D2C-8C48-4788-A05F-4437C999C10C}" presName="txTwo" presStyleLbl="node2" presStyleIdx="1" presStyleCnt="2" custScaleY="55821">
        <dgm:presLayoutVars>
          <dgm:chPref val="3"/>
        </dgm:presLayoutVars>
      </dgm:prSet>
      <dgm:spPr/>
      <dgm:t>
        <a:bodyPr/>
        <a:lstStyle/>
        <a:p>
          <a:endParaRPr lang="en-US"/>
        </a:p>
      </dgm:t>
    </dgm:pt>
    <dgm:pt modelId="{4930C709-9E61-4D93-ADBD-C40ED9C9F8CB}" type="pres">
      <dgm:prSet presAssocID="{7CFD5D2C-8C48-4788-A05F-4437C999C10C}" presName="parTransTwo" presStyleCnt="0"/>
      <dgm:spPr/>
      <dgm:t>
        <a:bodyPr/>
        <a:lstStyle/>
        <a:p>
          <a:endParaRPr lang="en-US"/>
        </a:p>
      </dgm:t>
    </dgm:pt>
    <dgm:pt modelId="{577A8EE1-360E-49A2-85E5-B9738A8928F0}" type="pres">
      <dgm:prSet presAssocID="{7CFD5D2C-8C48-4788-A05F-4437C999C10C}" presName="horzTwo" presStyleCnt="0"/>
      <dgm:spPr/>
      <dgm:t>
        <a:bodyPr/>
        <a:lstStyle/>
        <a:p>
          <a:endParaRPr lang="en-US"/>
        </a:p>
      </dgm:t>
    </dgm:pt>
    <dgm:pt modelId="{483B8840-79C2-4EB5-9D89-A9786F6E1166}" type="pres">
      <dgm:prSet presAssocID="{C2B8FFC4-A672-45B5-946B-4B7577AAB059}" presName="vertThree" presStyleCnt="0"/>
      <dgm:spPr/>
      <dgm:t>
        <a:bodyPr/>
        <a:lstStyle/>
        <a:p>
          <a:endParaRPr lang="en-US"/>
        </a:p>
      </dgm:t>
    </dgm:pt>
    <dgm:pt modelId="{126A74AD-4805-4C67-BA33-8F61F3470EF7}" type="pres">
      <dgm:prSet presAssocID="{C2B8FFC4-A672-45B5-946B-4B7577AAB059}" presName="txThree" presStyleLbl="node3" presStyleIdx="1" presStyleCnt="2" custScaleY="52480">
        <dgm:presLayoutVars>
          <dgm:chPref val="3"/>
        </dgm:presLayoutVars>
      </dgm:prSet>
      <dgm:spPr/>
      <dgm:t>
        <a:bodyPr/>
        <a:lstStyle/>
        <a:p>
          <a:endParaRPr lang="en-US"/>
        </a:p>
      </dgm:t>
    </dgm:pt>
    <dgm:pt modelId="{FC22273A-4F93-4639-BB6D-C383479142AA}" type="pres">
      <dgm:prSet presAssocID="{C2B8FFC4-A672-45B5-946B-4B7577AAB059}" presName="horzThree" presStyleCnt="0"/>
      <dgm:spPr/>
      <dgm:t>
        <a:bodyPr/>
        <a:lstStyle/>
        <a:p>
          <a:endParaRPr lang="en-US"/>
        </a:p>
      </dgm:t>
    </dgm:pt>
  </dgm:ptLst>
  <dgm:cxnLst>
    <dgm:cxn modelId="{30878AFA-73BC-43E2-A573-93D73E712CFC}" srcId="{47F02683-51CB-4E93-8400-27CF0A399E47}" destId="{B0CF5DD6-A2BB-42D4-850D-888916037CF1}" srcOrd="0" destOrd="0" parTransId="{9FB2A1B8-2080-4282-A3FD-A9843D4E7024}" sibTransId="{885B29CA-0600-4D64-8E8F-0580B17376F2}"/>
    <dgm:cxn modelId="{9D495799-7DF6-4665-9924-51773E184802}" type="presOf" srcId="{47F02683-51CB-4E93-8400-27CF0A399E47}" destId="{B8A3C082-B4FB-4B6E-BC99-5957F6A63298}" srcOrd="0" destOrd="0" presId="urn:microsoft.com/office/officeart/2005/8/layout/hierarchy4"/>
    <dgm:cxn modelId="{2691F3AD-C11E-454E-B0F6-7A248FB4CFF9}" srcId="{B0CF5DD6-A2BB-42D4-850D-888916037CF1}" destId="{7CFD5D2C-8C48-4788-A05F-4437C999C10C}" srcOrd="1" destOrd="0" parTransId="{267ADCCB-1F62-4B47-B1C0-C89CCFD800E1}" sibTransId="{0B88FAE5-D795-4623-B0DD-97BDAB3650CC}"/>
    <dgm:cxn modelId="{8212E2B5-C534-4DEF-A215-9DC874ED4833}" type="presOf" srcId="{CD1D29A1-0C4A-4529-B0E1-138F7C1A748E}" destId="{3D556E1C-06CF-4341-8D7F-B515B80855F9}" srcOrd="0" destOrd="0" presId="urn:microsoft.com/office/officeart/2005/8/layout/hierarchy4"/>
    <dgm:cxn modelId="{58DEFD23-85CB-4EB0-84DE-B17A2FEBB95C}" srcId="{B0CF5DD6-A2BB-42D4-850D-888916037CF1}" destId="{9E90ABE0-5DA8-4087-96EE-7485ADE42E5C}" srcOrd="0" destOrd="0" parTransId="{819583F7-646F-4729-BCF0-60573CDE974D}" sibTransId="{D1D6BC31-85B3-486F-86BD-C018D441F5EC}"/>
    <dgm:cxn modelId="{533169DE-3FDC-4D12-8A45-43BAE5ED3F53}" type="presOf" srcId="{B0CF5DD6-A2BB-42D4-850D-888916037CF1}" destId="{A52FF79C-B598-4B22-B533-3F8D00CCD4EE}" srcOrd="0" destOrd="0" presId="urn:microsoft.com/office/officeart/2005/8/layout/hierarchy4"/>
    <dgm:cxn modelId="{5BE296E3-3F93-4B48-BC8D-BC3B8EA87A90}" type="presOf" srcId="{C2B8FFC4-A672-45B5-946B-4B7577AAB059}" destId="{126A74AD-4805-4C67-BA33-8F61F3470EF7}" srcOrd="0" destOrd="0" presId="urn:microsoft.com/office/officeart/2005/8/layout/hierarchy4"/>
    <dgm:cxn modelId="{32A238C4-61AC-445F-B7BD-EC6A195CE344}" type="presOf" srcId="{7CFD5D2C-8C48-4788-A05F-4437C999C10C}" destId="{50F5DC67-DE09-4724-AF5B-C0A53C7C12D6}" srcOrd="0" destOrd="0" presId="urn:microsoft.com/office/officeart/2005/8/layout/hierarchy4"/>
    <dgm:cxn modelId="{E4180662-A75B-47AC-9E27-40C402372D24}" srcId="{9E90ABE0-5DA8-4087-96EE-7485ADE42E5C}" destId="{CD1D29A1-0C4A-4529-B0E1-138F7C1A748E}" srcOrd="0" destOrd="0" parTransId="{78798A22-7162-44BC-A890-CDEA6FA44CE0}" sibTransId="{A53F3F1E-070C-49EF-AB5B-25807C4BD823}"/>
    <dgm:cxn modelId="{7826E7BC-08D3-4B78-98EB-92C61C47BE7E}" type="presOf" srcId="{9E90ABE0-5DA8-4087-96EE-7485ADE42E5C}" destId="{8F299459-4ED9-47B1-B1D9-8D1B8747870E}" srcOrd="0" destOrd="0" presId="urn:microsoft.com/office/officeart/2005/8/layout/hierarchy4"/>
    <dgm:cxn modelId="{0F57A336-867C-474B-A5E0-5B0CFF2C5376}" srcId="{7CFD5D2C-8C48-4788-A05F-4437C999C10C}" destId="{C2B8FFC4-A672-45B5-946B-4B7577AAB059}" srcOrd="0" destOrd="0" parTransId="{C11DEECE-F898-4F18-8E95-354431897EF1}" sibTransId="{F59C89D9-D965-465C-951E-C528EFD40318}"/>
    <dgm:cxn modelId="{E65F8B0E-B931-4B8E-AFE1-4EAA73FE89A9}" type="presParOf" srcId="{B8A3C082-B4FB-4B6E-BC99-5957F6A63298}" destId="{EB9DDF6B-6B81-455B-A0E5-2972E91BD069}" srcOrd="0" destOrd="0" presId="urn:microsoft.com/office/officeart/2005/8/layout/hierarchy4"/>
    <dgm:cxn modelId="{F629596C-C28A-49AD-BAB9-80F3320ADA44}" type="presParOf" srcId="{EB9DDF6B-6B81-455B-A0E5-2972E91BD069}" destId="{A52FF79C-B598-4B22-B533-3F8D00CCD4EE}" srcOrd="0" destOrd="0" presId="urn:microsoft.com/office/officeart/2005/8/layout/hierarchy4"/>
    <dgm:cxn modelId="{40B82AEE-18AC-4033-BAC6-BF33E4BBF55F}" type="presParOf" srcId="{EB9DDF6B-6B81-455B-A0E5-2972E91BD069}" destId="{532DF6BF-F5B6-4FFB-AAC0-51B1E47257D1}" srcOrd="1" destOrd="0" presId="urn:microsoft.com/office/officeart/2005/8/layout/hierarchy4"/>
    <dgm:cxn modelId="{FA1F9714-9CDB-4F0B-8A8E-ED1D21FA66C8}" type="presParOf" srcId="{EB9DDF6B-6B81-455B-A0E5-2972E91BD069}" destId="{B44216AC-0A83-483C-95A4-04DE8EC8E370}" srcOrd="2" destOrd="0" presId="urn:microsoft.com/office/officeart/2005/8/layout/hierarchy4"/>
    <dgm:cxn modelId="{E22A750B-AE65-4649-9854-482C7F43B53F}" type="presParOf" srcId="{B44216AC-0A83-483C-95A4-04DE8EC8E370}" destId="{CEFB8A40-C2AA-49F4-AFA2-D58EC4C027EA}" srcOrd="0" destOrd="0" presId="urn:microsoft.com/office/officeart/2005/8/layout/hierarchy4"/>
    <dgm:cxn modelId="{44DE9EDE-DB95-4844-B9F9-F872E2E68F90}" type="presParOf" srcId="{CEFB8A40-C2AA-49F4-AFA2-D58EC4C027EA}" destId="{8F299459-4ED9-47B1-B1D9-8D1B8747870E}" srcOrd="0" destOrd="0" presId="urn:microsoft.com/office/officeart/2005/8/layout/hierarchy4"/>
    <dgm:cxn modelId="{7C045454-9521-422F-8B4B-B8E4A86AAF13}" type="presParOf" srcId="{CEFB8A40-C2AA-49F4-AFA2-D58EC4C027EA}" destId="{2DAF9703-840A-458F-BF16-DBB3D8C45D18}" srcOrd="1" destOrd="0" presId="urn:microsoft.com/office/officeart/2005/8/layout/hierarchy4"/>
    <dgm:cxn modelId="{413DA887-E074-4359-A75B-0673CF73CA1F}" type="presParOf" srcId="{CEFB8A40-C2AA-49F4-AFA2-D58EC4C027EA}" destId="{67FA99AC-1061-464D-BC1F-02A7DBA3A7F0}" srcOrd="2" destOrd="0" presId="urn:microsoft.com/office/officeart/2005/8/layout/hierarchy4"/>
    <dgm:cxn modelId="{369696D6-F533-4C33-9CC3-7217516872E3}" type="presParOf" srcId="{67FA99AC-1061-464D-BC1F-02A7DBA3A7F0}" destId="{CAEB3D81-6F7C-4B38-A8EB-BED9ABC7A402}" srcOrd="0" destOrd="0" presId="urn:microsoft.com/office/officeart/2005/8/layout/hierarchy4"/>
    <dgm:cxn modelId="{2E5563A0-F8F3-447D-A237-DFA6CE73831A}" type="presParOf" srcId="{CAEB3D81-6F7C-4B38-A8EB-BED9ABC7A402}" destId="{3D556E1C-06CF-4341-8D7F-B515B80855F9}" srcOrd="0" destOrd="0" presId="urn:microsoft.com/office/officeart/2005/8/layout/hierarchy4"/>
    <dgm:cxn modelId="{262A13B2-0308-43E0-B1BE-3BBC8CF01028}" type="presParOf" srcId="{CAEB3D81-6F7C-4B38-A8EB-BED9ABC7A402}" destId="{CEB055D4-8858-4674-B0CF-0A3EC81A5BBD}" srcOrd="1" destOrd="0" presId="urn:microsoft.com/office/officeart/2005/8/layout/hierarchy4"/>
    <dgm:cxn modelId="{1B9B1E41-6A89-45AA-B405-8C14A82A319C}" type="presParOf" srcId="{B44216AC-0A83-483C-95A4-04DE8EC8E370}" destId="{4B554AB0-E124-4BB3-B4B6-2D89E7B6276C}" srcOrd="1" destOrd="0" presId="urn:microsoft.com/office/officeart/2005/8/layout/hierarchy4"/>
    <dgm:cxn modelId="{D196E1A9-4849-4DA9-AB4E-BF657DA550C1}" type="presParOf" srcId="{B44216AC-0A83-483C-95A4-04DE8EC8E370}" destId="{1052106E-B7C8-4851-8390-24D873B59AB6}" srcOrd="2" destOrd="0" presId="urn:microsoft.com/office/officeart/2005/8/layout/hierarchy4"/>
    <dgm:cxn modelId="{8AE9EAC6-FC70-4273-B5B7-E0A83934E84A}" type="presParOf" srcId="{1052106E-B7C8-4851-8390-24D873B59AB6}" destId="{50F5DC67-DE09-4724-AF5B-C0A53C7C12D6}" srcOrd="0" destOrd="0" presId="urn:microsoft.com/office/officeart/2005/8/layout/hierarchy4"/>
    <dgm:cxn modelId="{E786D284-B5F0-4F94-AA78-36D074F4FC09}" type="presParOf" srcId="{1052106E-B7C8-4851-8390-24D873B59AB6}" destId="{4930C709-9E61-4D93-ADBD-C40ED9C9F8CB}" srcOrd="1" destOrd="0" presId="urn:microsoft.com/office/officeart/2005/8/layout/hierarchy4"/>
    <dgm:cxn modelId="{36F713A6-B277-4D5B-A3D4-1A927FE72590}" type="presParOf" srcId="{1052106E-B7C8-4851-8390-24D873B59AB6}" destId="{577A8EE1-360E-49A2-85E5-B9738A8928F0}" srcOrd="2" destOrd="0" presId="urn:microsoft.com/office/officeart/2005/8/layout/hierarchy4"/>
    <dgm:cxn modelId="{650E4FCB-B315-465D-A182-FF3FB88532BC}" type="presParOf" srcId="{577A8EE1-360E-49A2-85E5-B9738A8928F0}" destId="{483B8840-79C2-4EB5-9D89-A9786F6E1166}" srcOrd="0" destOrd="0" presId="urn:microsoft.com/office/officeart/2005/8/layout/hierarchy4"/>
    <dgm:cxn modelId="{95C4E8A5-77B2-433F-8EEF-9AA606D601C6}" type="presParOf" srcId="{483B8840-79C2-4EB5-9D89-A9786F6E1166}" destId="{126A74AD-4805-4C67-BA33-8F61F3470EF7}" srcOrd="0" destOrd="0" presId="urn:microsoft.com/office/officeart/2005/8/layout/hierarchy4"/>
    <dgm:cxn modelId="{737320B7-6E78-4137-A24C-71BF7ECF41EB}" type="presParOf" srcId="{483B8840-79C2-4EB5-9D89-A9786F6E1166}" destId="{FC22273A-4F93-4639-BB6D-C383479142AA}"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7A1E89-0AB3-254E-9B0A-CA9B14271E02}"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C37A03C3-EFE2-C94B-AEFE-D3DF307902BD}">
      <dgm:prSet phldrT="[Text]" custT="1"/>
      <dgm:spPr>
        <a:solidFill>
          <a:srgbClr val="710701"/>
        </a:solidFill>
        <a:ln>
          <a:solidFill>
            <a:schemeClr val="bg1">
              <a:lumMod val="50000"/>
              <a:lumOff val="50000"/>
            </a:schemeClr>
          </a:solidFill>
        </a:ln>
        <a:effectLst>
          <a:glow>
            <a:scrgbClr r="0" g="0" b="0"/>
          </a:glow>
        </a:effectLst>
        <a:scene3d>
          <a:camera prst="orthographicFront"/>
          <a:lightRig rig="brightRoom" dir="tl">
            <a:rot lat="0" lon="0" rev="8700000"/>
          </a:lightRig>
        </a:scene3d>
        <a:sp3d>
          <a:bevelT w="0" h="0"/>
          <a:contourClr>
            <a:scrgbClr r="0" g="0" b="0">
              <a:tint val="70000"/>
            </a:scrgbClr>
          </a:contourClr>
        </a:sp3d>
      </dgm:spPr>
      <dgm:t>
        <a:bodyPr/>
        <a:lstStyle/>
        <a:p>
          <a:pPr algn="l"/>
          <a:r>
            <a:rPr lang="en-US" sz="2600"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You have learned the basics of building a bare-bones </a:t>
          </a:r>
          <a:r>
            <a:rPr lang="en-US" sz="2600"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html page </a:t>
          </a:r>
          <a:r>
            <a:rPr lang="en-US" sz="2600"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and </a:t>
          </a:r>
          <a:r>
            <a:rPr lang="en-US" sz="2600"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the </a:t>
          </a:r>
          <a:r>
            <a:rPr lang="en-US" sz="2600"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basic structure of writing css rules. Let's look at how the rules are actually applied to the html pages. There are </a:t>
          </a:r>
          <a:r>
            <a:rPr lang="en-US" sz="2600" b="1" u="sng"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three main ways to apply </a:t>
          </a:r>
          <a:r>
            <a:rPr lang="en-US" sz="2600" b="1" u="sng" dirty="0" err="1"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css</a:t>
          </a:r>
          <a:r>
            <a:rPr lang="en-US" sz="2600" b="1" u="sng"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 </a:t>
          </a:r>
          <a:r>
            <a:rPr lang="en-US" sz="2600" b="1" u="sng"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rules</a:t>
          </a:r>
          <a:endParaRPr lang="en-US" sz="2600" dirty="0">
            <a:ln>
              <a:noFill/>
            </a:ln>
            <a:solidFill>
              <a:schemeClr val="tx1"/>
            </a:solidFill>
          </a:endParaRPr>
        </a:p>
      </dgm:t>
    </dgm:pt>
    <dgm:pt modelId="{D423BF4E-F24D-9846-BB3D-98339D9B6C98}" type="parTrans" cxnId="{9099357C-4DF1-BB40-82A2-4E50A7014912}">
      <dgm:prSet/>
      <dgm:spPr/>
      <dgm:t>
        <a:bodyPr/>
        <a:lstStyle/>
        <a:p>
          <a:endParaRPr lang="en-US"/>
        </a:p>
      </dgm:t>
    </dgm:pt>
    <dgm:pt modelId="{E4EAD7AA-BC48-FA42-B5EC-62D60854EBA7}" type="sibTrans" cxnId="{9099357C-4DF1-BB40-82A2-4E50A7014912}">
      <dgm:prSet/>
      <dgm:spPr/>
      <dgm:t>
        <a:bodyPr/>
        <a:lstStyle/>
        <a:p>
          <a:endParaRPr lang="en-US"/>
        </a:p>
      </dgm:t>
    </dgm:pt>
    <dgm:pt modelId="{76CE69D1-EF2C-814A-B8B5-2BADFA34F6F5}">
      <dgm:prSet phldrT="[Text]" custT="1"/>
      <dgm:spPr>
        <a:solidFill>
          <a:srgbClr val="E3422A"/>
        </a:solidFill>
        <a:ln>
          <a:solidFill>
            <a:schemeClr val="bg1">
              <a:lumMod val="50000"/>
              <a:lumOff val="50000"/>
            </a:schemeClr>
          </a:solidFill>
        </a:ln>
        <a:effectLst>
          <a:glow>
            <a:scrgbClr r="0" g="0" b="0"/>
          </a:glow>
        </a:effectLst>
      </dgm:spPr>
      <dgm:t>
        <a:bodyPr/>
        <a:lstStyle/>
        <a:p>
          <a:r>
            <a:rPr lang="en-US" sz="2600" b="1"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Inline CSS</a:t>
          </a:r>
          <a:endParaRPr lang="en-US" sz="2600" b="1" dirty="0">
            <a:solidFill>
              <a:schemeClr val="tx1"/>
            </a:solidFill>
          </a:endParaRPr>
        </a:p>
      </dgm:t>
    </dgm:pt>
    <dgm:pt modelId="{65AD0798-5B93-6B48-ADC2-E5FF7247D223}" type="parTrans" cxnId="{2B7FA632-525E-1947-9DE7-18B17600E003}">
      <dgm:prSet/>
      <dgm:spPr/>
      <dgm:t>
        <a:bodyPr/>
        <a:lstStyle/>
        <a:p>
          <a:endParaRPr lang="en-US"/>
        </a:p>
      </dgm:t>
    </dgm:pt>
    <dgm:pt modelId="{869FB12D-2B56-284F-961F-5014B58A5D48}" type="sibTrans" cxnId="{2B7FA632-525E-1947-9DE7-18B17600E003}">
      <dgm:prSet/>
      <dgm:spPr/>
      <dgm:t>
        <a:bodyPr/>
        <a:lstStyle/>
        <a:p>
          <a:endParaRPr lang="en-US"/>
        </a:p>
      </dgm:t>
    </dgm:pt>
    <dgm:pt modelId="{91F88060-7006-B040-8E91-C4A541A32B29}">
      <dgm:prSet phldrT="[Text]" custT="1"/>
      <dgm:spPr>
        <a:solidFill>
          <a:srgbClr val="B58E03"/>
        </a:solidFill>
        <a:ln>
          <a:solidFill>
            <a:schemeClr val="bg1">
              <a:lumMod val="50000"/>
              <a:lumOff val="50000"/>
            </a:schemeClr>
          </a:solidFill>
        </a:ln>
        <a:effectLst>
          <a:glow>
            <a:scrgbClr r="0" g="0" b="0"/>
          </a:glow>
        </a:effectLst>
      </dgm:spPr>
      <dgm:t>
        <a:bodyPr/>
        <a:lstStyle/>
        <a:p>
          <a:r>
            <a:rPr lang="en-US" sz="2600" b="1" dirty="0" smtClean="0">
              <a:solidFill>
                <a:srgbClr val="FBFFFC"/>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Embedded CSS</a:t>
          </a:r>
          <a:endParaRPr lang="en-US" sz="2600" b="1" dirty="0">
            <a:solidFill>
              <a:srgbClr val="FBFFFC"/>
            </a:solidFill>
          </a:endParaRPr>
        </a:p>
      </dgm:t>
    </dgm:pt>
    <dgm:pt modelId="{5BB64A99-97BB-7747-ABFA-CB098C54AF67}" type="parTrans" cxnId="{05ED6A90-4F5F-494F-B6F4-67949C9C534C}">
      <dgm:prSet/>
      <dgm:spPr/>
      <dgm:t>
        <a:bodyPr/>
        <a:lstStyle/>
        <a:p>
          <a:endParaRPr lang="en-US"/>
        </a:p>
      </dgm:t>
    </dgm:pt>
    <dgm:pt modelId="{83B204A5-9B90-454C-8E51-0F50164B37EA}" type="sibTrans" cxnId="{05ED6A90-4F5F-494F-B6F4-67949C9C534C}">
      <dgm:prSet/>
      <dgm:spPr/>
      <dgm:t>
        <a:bodyPr/>
        <a:lstStyle/>
        <a:p>
          <a:endParaRPr lang="en-US"/>
        </a:p>
      </dgm:t>
    </dgm:pt>
    <dgm:pt modelId="{55B94FE8-15D4-6B41-B8C5-56A2A9E8DE17}">
      <dgm:prSet phldrT="[Text]"/>
      <dgm:spPr>
        <a:solidFill>
          <a:schemeClr val="bg1">
            <a:lumMod val="75000"/>
            <a:lumOff val="25000"/>
          </a:schemeClr>
        </a:solidFill>
      </dgm:spPr>
      <dgm:t>
        <a:bodyPr/>
        <a:lstStyle/>
        <a:p>
          <a:r>
            <a:rPr lang="en-US" b="1"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Less favorable option </a:t>
          </a:r>
          <a:r>
            <a:rPr lang="en-US"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for websites with more than one page.  Acceptable for a single HTML page.</a:t>
          </a:r>
          <a:endParaRPr lang="en-US" dirty="0">
            <a:solidFill>
              <a:srgbClr val="E1FFC9"/>
            </a:solidFill>
          </a:endParaRPr>
        </a:p>
      </dgm:t>
    </dgm:pt>
    <dgm:pt modelId="{B0DD598A-D3F0-AC4D-950E-74E547DE7570}" type="parTrans" cxnId="{BC3017D8-D460-A144-83CD-BC0AE3B9971C}">
      <dgm:prSet/>
      <dgm:spPr/>
      <dgm:t>
        <a:bodyPr/>
        <a:lstStyle/>
        <a:p>
          <a:endParaRPr lang="en-US"/>
        </a:p>
      </dgm:t>
    </dgm:pt>
    <dgm:pt modelId="{D40C0C6E-2CE1-CB4E-904E-E828CDFAFC7D}" type="sibTrans" cxnId="{BC3017D8-D460-A144-83CD-BC0AE3B9971C}">
      <dgm:prSet/>
      <dgm:spPr/>
      <dgm:t>
        <a:bodyPr/>
        <a:lstStyle/>
        <a:p>
          <a:endParaRPr lang="en-US"/>
        </a:p>
      </dgm:t>
    </dgm:pt>
    <dgm:pt modelId="{2456DE8A-EDC4-9746-BB6B-7A6A59D95178}">
      <dgm:prSet phldrT="[Text]" custT="1"/>
      <dgm:spPr>
        <a:solidFill>
          <a:srgbClr val="2A6100"/>
        </a:solidFill>
        <a:effectLst>
          <a:glow>
            <a:scrgbClr r="0" g="0" b="0"/>
          </a:glow>
        </a:effectLst>
      </dgm:spPr>
      <dgm:t>
        <a:bodyPr/>
        <a:lstStyle/>
        <a:p>
          <a:r>
            <a:rPr lang="en-US" sz="2600" b="1" dirty="0" smtClean="0">
              <a:solidFill>
                <a:srgbClr val="FBFFFC"/>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External CSS</a:t>
          </a:r>
          <a:endParaRPr lang="en-US" sz="2600" b="1" dirty="0">
            <a:solidFill>
              <a:srgbClr val="FBFFFC"/>
            </a:solidFill>
          </a:endParaRPr>
        </a:p>
      </dgm:t>
    </dgm:pt>
    <dgm:pt modelId="{9DC1DE51-2192-6A41-A13F-56ABFA1C8719}" type="parTrans" cxnId="{BB82D469-A1F5-E146-ACC4-6FAE1E0C3A1B}">
      <dgm:prSet/>
      <dgm:spPr/>
      <dgm:t>
        <a:bodyPr/>
        <a:lstStyle/>
        <a:p>
          <a:endParaRPr lang="en-US"/>
        </a:p>
      </dgm:t>
    </dgm:pt>
    <dgm:pt modelId="{2296E055-847E-D54F-8069-9AD2EB774F2A}" type="sibTrans" cxnId="{BB82D469-A1F5-E146-ACC4-6FAE1E0C3A1B}">
      <dgm:prSet/>
      <dgm:spPr/>
      <dgm:t>
        <a:bodyPr/>
        <a:lstStyle/>
        <a:p>
          <a:endParaRPr lang="en-US"/>
        </a:p>
      </dgm:t>
    </dgm:pt>
    <dgm:pt modelId="{A159E45C-D8EB-7E4D-B243-E52602C5331E}">
      <dgm:prSet phldrT="[Text]"/>
      <dgm:spPr>
        <a:solidFill>
          <a:schemeClr val="bg1">
            <a:lumMod val="75000"/>
            <a:lumOff val="25000"/>
          </a:schemeClr>
        </a:solidFill>
      </dgm:spPr>
      <dgm:t>
        <a:bodyPr/>
        <a:lstStyle/>
        <a:p>
          <a:r>
            <a:rPr lang="en-US" sz="2500" b="1"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Best choice </a:t>
          </a:r>
          <a:r>
            <a:rPr lang="en-US" sz="2500" b="0"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for multi-page sites.</a:t>
          </a:r>
          <a:endParaRPr lang="en-US" sz="2500" b="0" dirty="0">
            <a:solidFill>
              <a:schemeClr val="tx1"/>
            </a:solidFill>
          </a:endParaRPr>
        </a:p>
      </dgm:t>
    </dgm:pt>
    <dgm:pt modelId="{90C031C9-7E77-9D4A-A2FF-E8C9438A366F}" type="parTrans" cxnId="{8A5A45A0-B5DB-D541-8E9C-E21924535479}">
      <dgm:prSet/>
      <dgm:spPr/>
      <dgm:t>
        <a:bodyPr/>
        <a:lstStyle/>
        <a:p>
          <a:endParaRPr lang="en-US"/>
        </a:p>
      </dgm:t>
    </dgm:pt>
    <dgm:pt modelId="{1B6DC714-3223-2644-941A-ED72D86EE808}" type="sibTrans" cxnId="{8A5A45A0-B5DB-D541-8E9C-E21924535479}">
      <dgm:prSet/>
      <dgm:spPr/>
      <dgm:t>
        <a:bodyPr/>
        <a:lstStyle/>
        <a:p>
          <a:endParaRPr lang="en-US"/>
        </a:p>
      </dgm:t>
    </dgm:pt>
    <dgm:pt modelId="{887C5F04-8EB9-4A44-BEC2-85C034516958}">
      <dgm:prSet/>
      <dgm:spPr>
        <a:solidFill>
          <a:schemeClr val="bg1">
            <a:lumMod val="75000"/>
            <a:lumOff val="25000"/>
          </a:schemeClr>
        </a:solidFill>
      </dgm:spPr>
      <dgm:t>
        <a:bodyPr/>
        <a:lstStyle/>
        <a:p>
          <a:r>
            <a:rPr lang="en-US" b="1"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Rarely acceptable.</a:t>
          </a:r>
          <a:endParaRPr lang="en-US" b="1" dirty="0">
            <a:solidFill>
              <a:srgbClr val="E1FFC9"/>
            </a:solidFill>
          </a:endParaRPr>
        </a:p>
      </dgm:t>
    </dgm:pt>
    <dgm:pt modelId="{EEB5DDB5-A73C-AC40-9D33-DE566D6D4F37}" type="parTrans" cxnId="{562D7711-0672-1B41-806D-074062CEB73B}">
      <dgm:prSet/>
      <dgm:spPr/>
      <dgm:t>
        <a:bodyPr/>
        <a:lstStyle/>
        <a:p>
          <a:endParaRPr lang="en-US"/>
        </a:p>
      </dgm:t>
    </dgm:pt>
    <dgm:pt modelId="{CC407445-D6F8-FA4D-89AC-3E99C32C5AD0}" type="sibTrans" cxnId="{562D7711-0672-1B41-806D-074062CEB73B}">
      <dgm:prSet/>
      <dgm:spPr/>
      <dgm:t>
        <a:bodyPr/>
        <a:lstStyle/>
        <a:p>
          <a:endParaRPr lang="en-US"/>
        </a:p>
      </dgm:t>
    </dgm:pt>
    <dgm:pt modelId="{B2E3378B-99C4-7741-B081-AE623D2E9C95}" type="pres">
      <dgm:prSet presAssocID="{037A1E89-0AB3-254E-9B0A-CA9B14271E02}" presName="Name0" presStyleCnt="0">
        <dgm:presLayoutVars>
          <dgm:dir/>
          <dgm:animLvl val="lvl"/>
          <dgm:resizeHandles val="exact"/>
        </dgm:presLayoutVars>
      </dgm:prSet>
      <dgm:spPr/>
      <dgm:t>
        <a:bodyPr/>
        <a:lstStyle/>
        <a:p>
          <a:endParaRPr lang="en-US"/>
        </a:p>
      </dgm:t>
    </dgm:pt>
    <dgm:pt modelId="{A539D728-8184-F543-92B5-78D1523A3D53}" type="pres">
      <dgm:prSet presAssocID="{C37A03C3-EFE2-C94B-AEFE-D3DF307902BD}" presName="linNode" presStyleCnt="0"/>
      <dgm:spPr/>
    </dgm:pt>
    <dgm:pt modelId="{3D2479BA-15C2-F94D-8EE8-0599FC568DE1}" type="pres">
      <dgm:prSet presAssocID="{C37A03C3-EFE2-C94B-AEFE-D3DF307902BD}" presName="parentText" presStyleLbl="node1" presStyleIdx="0" presStyleCnt="4" custScaleX="277778" custScaleY="78619" custLinFactNeighborY="-114">
        <dgm:presLayoutVars>
          <dgm:chMax val="1"/>
          <dgm:bulletEnabled val="1"/>
        </dgm:presLayoutVars>
      </dgm:prSet>
      <dgm:spPr/>
      <dgm:t>
        <a:bodyPr/>
        <a:lstStyle/>
        <a:p>
          <a:endParaRPr lang="en-US"/>
        </a:p>
      </dgm:t>
    </dgm:pt>
    <dgm:pt modelId="{91FDCF77-ACB4-574A-850D-D01B2CDD7256}" type="pres">
      <dgm:prSet presAssocID="{E4EAD7AA-BC48-FA42-B5EC-62D60854EBA7}" presName="sp" presStyleCnt="0"/>
      <dgm:spPr/>
    </dgm:pt>
    <dgm:pt modelId="{457280EC-50CB-3E42-966F-1B6BF46D92F4}" type="pres">
      <dgm:prSet presAssocID="{76CE69D1-EF2C-814A-B8B5-2BADFA34F6F5}" presName="linNode" presStyleCnt="0"/>
      <dgm:spPr/>
    </dgm:pt>
    <dgm:pt modelId="{270624F7-0E70-214D-BC4F-42D7DEF54FDF}" type="pres">
      <dgm:prSet presAssocID="{76CE69D1-EF2C-814A-B8B5-2BADFA34F6F5}" presName="parentText" presStyleLbl="node1" presStyleIdx="1" presStyleCnt="4" custLinFactNeighborY="7100">
        <dgm:presLayoutVars>
          <dgm:chMax val="1"/>
          <dgm:bulletEnabled val="1"/>
        </dgm:presLayoutVars>
      </dgm:prSet>
      <dgm:spPr/>
      <dgm:t>
        <a:bodyPr/>
        <a:lstStyle/>
        <a:p>
          <a:endParaRPr lang="en-US"/>
        </a:p>
      </dgm:t>
    </dgm:pt>
    <dgm:pt modelId="{16BF02FD-EAD1-1246-AE0F-5E1B7B51E9E6}" type="pres">
      <dgm:prSet presAssocID="{76CE69D1-EF2C-814A-B8B5-2BADFA34F6F5}" presName="descendantText" presStyleLbl="alignAccFollowNode1" presStyleIdx="0" presStyleCnt="3" custScaleX="54796" custLinFactNeighborY="8875">
        <dgm:presLayoutVars>
          <dgm:bulletEnabled val="1"/>
        </dgm:presLayoutVars>
      </dgm:prSet>
      <dgm:spPr/>
      <dgm:t>
        <a:bodyPr/>
        <a:lstStyle/>
        <a:p>
          <a:endParaRPr lang="en-US"/>
        </a:p>
      </dgm:t>
    </dgm:pt>
    <dgm:pt modelId="{4BE87608-5FF4-6540-95E2-9E7A4A842753}" type="pres">
      <dgm:prSet presAssocID="{869FB12D-2B56-284F-961F-5014B58A5D48}" presName="sp" presStyleCnt="0"/>
      <dgm:spPr/>
    </dgm:pt>
    <dgm:pt modelId="{0ADFA3A9-B366-EB4B-8D6B-4B5E3C0740C4}" type="pres">
      <dgm:prSet presAssocID="{91F88060-7006-B040-8E91-C4A541A32B29}" presName="linNode" presStyleCnt="0"/>
      <dgm:spPr/>
    </dgm:pt>
    <dgm:pt modelId="{14B1700B-F95D-A643-8B70-FC74298EC165}" type="pres">
      <dgm:prSet presAssocID="{91F88060-7006-B040-8E91-C4A541A32B29}" presName="parentText" presStyleLbl="node1" presStyleIdx="2" presStyleCnt="4" custLinFactNeighborY="3607">
        <dgm:presLayoutVars>
          <dgm:chMax val="1"/>
          <dgm:bulletEnabled val="1"/>
        </dgm:presLayoutVars>
      </dgm:prSet>
      <dgm:spPr/>
      <dgm:t>
        <a:bodyPr/>
        <a:lstStyle/>
        <a:p>
          <a:endParaRPr lang="en-US"/>
        </a:p>
      </dgm:t>
    </dgm:pt>
    <dgm:pt modelId="{539FDA2D-CD10-684C-85D3-1CC46D8839CB}" type="pres">
      <dgm:prSet presAssocID="{91F88060-7006-B040-8E91-C4A541A32B29}" presName="descendantText" presStyleLbl="alignAccFollowNode1" presStyleIdx="1" presStyleCnt="3" custLinFactNeighborY="4509">
        <dgm:presLayoutVars>
          <dgm:bulletEnabled val="1"/>
        </dgm:presLayoutVars>
      </dgm:prSet>
      <dgm:spPr/>
      <dgm:t>
        <a:bodyPr/>
        <a:lstStyle/>
        <a:p>
          <a:endParaRPr lang="en-US"/>
        </a:p>
      </dgm:t>
    </dgm:pt>
    <dgm:pt modelId="{AEB18ADA-823F-2F46-9FA9-1EBA3B3D7BDA}" type="pres">
      <dgm:prSet presAssocID="{83B204A5-9B90-454C-8E51-0F50164B37EA}" presName="sp" presStyleCnt="0"/>
      <dgm:spPr/>
    </dgm:pt>
    <dgm:pt modelId="{9D059A7F-0F25-1144-91D5-410B73669E3E}" type="pres">
      <dgm:prSet presAssocID="{2456DE8A-EDC4-9746-BB6B-7A6A59D95178}" presName="linNode" presStyleCnt="0"/>
      <dgm:spPr/>
    </dgm:pt>
    <dgm:pt modelId="{25FF92CD-419C-D34D-93CA-1A7441B1C057}" type="pres">
      <dgm:prSet presAssocID="{2456DE8A-EDC4-9746-BB6B-7A6A59D95178}" presName="parentText" presStyleLbl="node1" presStyleIdx="3" presStyleCnt="4">
        <dgm:presLayoutVars>
          <dgm:chMax val="1"/>
          <dgm:bulletEnabled val="1"/>
        </dgm:presLayoutVars>
      </dgm:prSet>
      <dgm:spPr/>
      <dgm:t>
        <a:bodyPr/>
        <a:lstStyle/>
        <a:p>
          <a:endParaRPr lang="en-US"/>
        </a:p>
      </dgm:t>
    </dgm:pt>
    <dgm:pt modelId="{2B2FB733-5E31-4345-9621-2C50DF47771E}" type="pres">
      <dgm:prSet presAssocID="{2456DE8A-EDC4-9746-BB6B-7A6A59D95178}" presName="descendantText" presStyleLbl="alignAccFollowNode1" presStyleIdx="2" presStyleCnt="3" custScaleX="92138">
        <dgm:presLayoutVars>
          <dgm:bulletEnabled val="1"/>
        </dgm:presLayoutVars>
      </dgm:prSet>
      <dgm:spPr/>
      <dgm:t>
        <a:bodyPr/>
        <a:lstStyle/>
        <a:p>
          <a:endParaRPr lang="en-US"/>
        </a:p>
      </dgm:t>
    </dgm:pt>
  </dgm:ptLst>
  <dgm:cxnLst>
    <dgm:cxn modelId="{562D7711-0672-1B41-806D-074062CEB73B}" srcId="{76CE69D1-EF2C-814A-B8B5-2BADFA34F6F5}" destId="{887C5F04-8EB9-4A44-BEC2-85C034516958}" srcOrd="0" destOrd="0" parTransId="{EEB5DDB5-A73C-AC40-9D33-DE566D6D4F37}" sibTransId="{CC407445-D6F8-FA4D-89AC-3E99C32C5AD0}"/>
    <dgm:cxn modelId="{8A5A45A0-B5DB-D541-8E9C-E21924535479}" srcId="{2456DE8A-EDC4-9746-BB6B-7A6A59D95178}" destId="{A159E45C-D8EB-7E4D-B243-E52602C5331E}" srcOrd="0" destOrd="0" parTransId="{90C031C9-7E77-9D4A-A2FF-E8C9438A366F}" sibTransId="{1B6DC714-3223-2644-941A-ED72D86EE808}"/>
    <dgm:cxn modelId="{2B7FA632-525E-1947-9DE7-18B17600E003}" srcId="{037A1E89-0AB3-254E-9B0A-CA9B14271E02}" destId="{76CE69D1-EF2C-814A-B8B5-2BADFA34F6F5}" srcOrd="1" destOrd="0" parTransId="{65AD0798-5B93-6B48-ADC2-E5FF7247D223}" sibTransId="{869FB12D-2B56-284F-961F-5014B58A5D48}"/>
    <dgm:cxn modelId="{D5E35A57-982A-6D47-A8DD-D2E085DFA7F6}" type="presOf" srcId="{C37A03C3-EFE2-C94B-AEFE-D3DF307902BD}" destId="{3D2479BA-15C2-F94D-8EE8-0599FC568DE1}" srcOrd="0" destOrd="0" presId="urn:microsoft.com/office/officeart/2005/8/layout/vList5"/>
    <dgm:cxn modelId="{DFB88B07-9DE6-074E-BC83-D728408D5331}" type="presOf" srcId="{037A1E89-0AB3-254E-9B0A-CA9B14271E02}" destId="{B2E3378B-99C4-7741-B081-AE623D2E9C95}" srcOrd="0" destOrd="0" presId="urn:microsoft.com/office/officeart/2005/8/layout/vList5"/>
    <dgm:cxn modelId="{13E85A99-0936-C64D-B915-6A8E60F4615A}" type="presOf" srcId="{55B94FE8-15D4-6B41-B8C5-56A2A9E8DE17}" destId="{539FDA2D-CD10-684C-85D3-1CC46D8839CB}" srcOrd="0" destOrd="0" presId="urn:microsoft.com/office/officeart/2005/8/layout/vList5"/>
    <dgm:cxn modelId="{BC3017D8-D460-A144-83CD-BC0AE3B9971C}" srcId="{91F88060-7006-B040-8E91-C4A541A32B29}" destId="{55B94FE8-15D4-6B41-B8C5-56A2A9E8DE17}" srcOrd="0" destOrd="0" parTransId="{B0DD598A-D3F0-AC4D-950E-74E547DE7570}" sibTransId="{D40C0C6E-2CE1-CB4E-904E-E828CDFAFC7D}"/>
    <dgm:cxn modelId="{05ED6A90-4F5F-494F-B6F4-67949C9C534C}" srcId="{037A1E89-0AB3-254E-9B0A-CA9B14271E02}" destId="{91F88060-7006-B040-8E91-C4A541A32B29}" srcOrd="2" destOrd="0" parTransId="{5BB64A99-97BB-7747-ABFA-CB098C54AF67}" sibTransId="{83B204A5-9B90-454C-8E51-0F50164B37EA}"/>
    <dgm:cxn modelId="{027E0F2A-AD29-B04A-814D-BA4CD1A8D686}" type="presOf" srcId="{887C5F04-8EB9-4A44-BEC2-85C034516958}" destId="{16BF02FD-EAD1-1246-AE0F-5E1B7B51E9E6}" srcOrd="0" destOrd="0" presId="urn:microsoft.com/office/officeart/2005/8/layout/vList5"/>
    <dgm:cxn modelId="{CD2F5899-78CC-D24E-A756-4ACDEA1BEE5A}" type="presOf" srcId="{2456DE8A-EDC4-9746-BB6B-7A6A59D95178}" destId="{25FF92CD-419C-D34D-93CA-1A7441B1C057}" srcOrd="0" destOrd="0" presId="urn:microsoft.com/office/officeart/2005/8/layout/vList5"/>
    <dgm:cxn modelId="{BAB03717-99C1-F34D-8A35-68E3AF008137}" type="presOf" srcId="{A159E45C-D8EB-7E4D-B243-E52602C5331E}" destId="{2B2FB733-5E31-4345-9621-2C50DF47771E}" srcOrd="0" destOrd="0" presId="urn:microsoft.com/office/officeart/2005/8/layout/vList5"/>
    <dgm:cxn modelId="{45851A12-E038-454A-83A2-6B07159D7E96}" type="presOf" srcId="{91F88060-7006-B040-8E91-C4A541A32B29}" destId="{14B1700B-F95D-A643-8B70-FC74298EC165}" srcOrd="0" destOrd="0" presId="urn:microsoft.com/office/officeart/2005/8/layout/vList5"/>
    <dgm:cxn modelId="{C3B4E3A9-31ED-2C48-A2AC-A2BAFA9A92A6}" type="presOf" srcId="{76CE69D1-EF2C-814A-B8B5-2BADFA34F6F5}" destId="{270624F7-0E70-214D-BC4F-42D7DEF54FDF}" srcOrd="0" destOrd="0" presId="urn:microsoft.com/office/officeart/2005/8/layout/vList5"/>
    <dgm:cxn modelId="{9099357C-4DF1-BB40-82A2-4E50A7014912}" srcId="{037A1E89-0AB3-254E-9B0A-CA9B14271E02}" destId="{C37A03C3-EFE2-C94B-AEFE-D3DF307902BD}" srcOrd="0" destOrd="0" parTransId="{D423BF4E-F24D-9846-BB3D-98339D9B6C98}" sibTransId="{E4EAD7AA-BC48-FA42-B5EC-62D60854EBA7}"/>
    <dgm:cxn modelId="{BB82D469-A1F5-E146-ACC4-6FAE1E0C3A1B}" srcId="{037A1E89-0AB3-254E-9B0A-CA9B14271E02}" destId="{2456DE8A-EDC4-9746-BB6B-7A6A59D95178}" srcOrd="3" destOrd="0" parTransId="{9DC1DE51-2192-6A41-A13F-56ABFA1C8719}" sibTransId="{2296E055-847E-D54F-8069-9AD2EB774F2A}"/>
    <dgm:cxn modelId="{1137BE43-0C79-474B-B3F5-DAD963DC906D}" type="presParOf" srcId="{B2E3378B-99C4-7741-B081-AE623D2E9C95}" destId="{A539D728-8184-F543-92B5-78D1523A3D53}" srcOrd="0" destOrd="0" presId="urn:microsoft.com/office/officeart/2005/8/layout/vList5"/>
    <dgm:cxn modelId="{77CEC4F4-8B35-CA45-AA26-B170E1E95AE0}" type="presParOf" srcId="{A539D728-8184-F543-92B5-78D1523A3D53}" destId="{3D2479BA-15C2-F94D-8EE8-0599FC568DE1}" srcOrd="0" destOrd="0" presId="urn:microsoft.com/office/officeart/2005/8/layout/vList5"/>
    <dgm:cxn modelId="{17137189-AACD-A04C-B841-BCDE38BE18C7}" type="presParOf" srcId="{B2E3378B-99C4-7741-B081-AE623D2E9C95}" destId="{91FDCF77-ACB4-574A-850D-D01B2CDD7256}" srcOrd="1" destOrd="0" presId="urn:microsoft.com/office/officeart/2005/8/layout/vList5"/>
    <dgm:cxn modelId="{D9138EBF-2FED-6D4B-9A92-379AAC29D2D0}" type="presParOf" srcId="{B2E3378B-99C4-7741-B081-AE623D2E9C95}" destId="{457280EC-50CB-3E42-966F-1B6BF46D92F4}" srcOrd="2" destOrd="0" presId="urn:microsoft.com/office/officeart/2005/8/layout/vList5"/>
    <dgm:cxn modelId="{D18AD182-EFEA-B040-8AB2-353752D3A845}" type="presParOf" srcId="{457280EC-50CB-3E42-966F-1B6BF46D92F4}" destId="{270624F7-0E70-214D-BC4F-42D7DEF54FDF}" srcOrd="0" destOrd="0" presId="urn:microsoft.com/office/officeart/2005/8/layout/vList5"/>
    <dgm:cxn modelId="{538D80D2-D51C-8D47-BA3C-3C1B49C76372}" type="presParOf" srcId="{457280EC-50CB-3E42-966F-1B6BF46D92F4}" destId="{16BF02FD-EAD1-1246-AE0F-5E1B7B51E9E6}" srcOrd="1" destOrd="0" presId="urn:microsoft.com/office/officeart/2005/8/layout/vList5"/>
    <dgm:cxn modelId="{991959E2-0136-6744-8FED-64EC0068F487}" type="presParOf" srcId="{B2E3378B-99C4-7741-B081-AE623D2E9C95}" destId="{4BE87608-5FF4-6540-95E2-9E7A4A842753}" srcOrd="3" destOrd="0" presId="urn:microsoft.com/office/officeart/2005/8/layout/vList5"/>
    <dgm:cxn modelId="{BD8D4F33-2EB9-4740-BDC5-B21EF4C347C4}" type="presParOf" srcId="{B2E3378B-99C4-7741-B081-AE623D2E9C95}" destId="{0ADFA3A9-B366-EB4B-8D6B-4B5E3C0740C4}" srcOrd="4" destOrd="0" presId="urn:microsoft.com/office/officeart/2005/8/layout/vList5"/>
    <dgm:cxn modelId="{911949C9-E8E5-694A-A3CE-AA271E67CF20}" type="presParOf" srcId="{0ADFA3A9-B366-EB4B-8D6B-4B5E3C0740C4}" destId="{14B1700B-F95D-A643-8B70-FC74298EC165}" srcOrd="0" destOrd="0" presId="urn:microsoft.com/office/officeart/2005/8/layout/vList5"/>
    <dgm:cxn modelId="{253B9A54-659D-A847-B1FF-C2EE12511E8E}" type="presParOf" srcId="{0ADFA3A9-B366-EB4B-8D6B-4B5E3C0740C4}" destId="{539FDA2D-CD10-684C-85D3-1CC46D8839CB}" srcOrd="1" destOrd="0" presId="urn:microsoft.com/office/officeart/2005/8/layout/vList5"/>
    <dgm:cxn modelId="{1D95666C-AC9A-4344-9C45-2A01572A26EC}" type="presParOf" srcId="{B2E3378B-99C4-7741-B081-AE623D2E9C95}" destId="{AEB18ADA-823F-2F46-9FA9-1EBA3B3D7BDA}" srcOrd="5" destOrd="0" presId="urn:microsoft.com/office/officeart/2005/8/layout/vList5"/>
    <dgm:cxn modelId="{E50AC5DF-BC3D-6342-8934-15207F0D0FDA}" type="presParOf" srcId="{B2E3378B-99C4-7741-B081-AE623D2E9C95}" destId="{9D059A7F-0F25-1144-91D5-410B73669E3E}" srcOrd="6" destOrd="0" presId="urn:microsoft.com/office/officeart/2005/8/layout/vList5"/>
    <dgm:cxn modelId="{FD4A3B32-BCDB-AF4F-BC11-3E430D75ACC5}" type="presParOf" srcId="{9D059A7F-0F25-1144-91D5-410B73669E3E}" destId="{25FF92CD-419C-D34D-93CA-1A7441B1C057}" srcOrd="0" destOrd="0" presId="urn:microsoft.com/office/officeart/2005/8/layout/vList5"/>
    <dgm:cxn modelId="{9343F44B-5D89-ED4B-96D7-6204C02901BF}" type="presParOf" srcId="{9D059A7F-0F25-1144-91D5-410B73669E3E}" destId="{2B2FB733-5E31-4345-9621-2C50DF47771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7A1E89-0AB3-254E-9B0A-CA9B14271E02}"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C37A03C3-EFE2-C94B-AEFE-D3DF307902BD}">
      <dgm:prSet phldrT="[Text]" custT="1"/>
      <dgm:spPr>
        <a:solidFill>
          <a:srgbClr val="E65740"/>
        </a:solidFill>
        <a:ln>
          <a:solidFill>
            <a:schemeClr val="bg1">
              <a:lumMod val="50000"/>
              <a:lumOff val="50000"/>
            </a:schemeClr>
          </a:solidFill>
        </a:ln>
        <a:effectLst>
          <a:glow>
            <a:scrgbClr r="0" g="0" b="0"/>
          </a:glow>
        </a:effectLst>
        <a:scene3d>
          <a:camera prst="orthographicFront"/>
          <a:lightRig rig="brightRoom" dir="tl">
            <a:rot lat="0" lon="0" rev="8700000"/>
          </a:lightRig>
        </a:scene3d>
        <a:sp3d>
          <a:bevelT w="0" h="0"/>
          <a:contourClr>
            <a:scrgbClr r="0" g="0" b="0">
              <a:tint val="70000"/>
            </a:scrgbClr>
          </a:contourClr>
        </a:sp3d>
      </dgm:spPr>
      <dgm:t>
        <a:bodyPr/>
        <a:lstStyle/>
        <a:p>
          <a:r>
            <a:rPr lang="en-US" sz="3600" b="1" dirty="0" smtClean="0">
              <a:ln>
                <a:noFill/>
              </a:ln>
              <a:solidFill>
                <a:srgbClr val="FFFFFF"/>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INLINE CSS</a:t>
          </a:r>
          <a:endParaRPr lang="en-US" sz="3600" b="1" dirty="0">
            <a:ln>
              <a:noFill/>
            </a:ln>
            <a:solidFill>
              <a:srgbClr val="FFFFFF"/>
            </a:solidFill>
          </a:endParaRPr>
        </a:p>
      </dgm:t>
    </dgm:pt>
    <dgm:pt modelId="{D423BF4E-F24D-9846-BB3D-98339D9B6C98}" type="parTrans" cxnId="{9099357C-4DF1-BB40-82A2-4E50A7014912}">
      <dgm:prSet/>
      <dgm:spPr/>
      <dgm:t>
        <a:bodyPr/>
        <a:lstStyle/>
        <a:p>
          <a:endParaRPr lang="en-US"/>
        </a:p>
      </dgm:t>
    </dgm:pt>
    <dgm:pt modelId="{E4EAD7AA-BC48-FA42-B5EC-62D60854EBA7}" type="sibTrans" cxnId="{9099357C-4DF1-BB40-82A2-4E50A7014912}">
      <dgm:prSet/>
      <dgm:spPr/>
      <dgm:t>
        <a:bodyPr/>
        <a:lstStyle/>
        <a:p>
          <a:endParaRPr lang="en-US"/>
        </a:p>
      </dgm:t>
    </dgm:pt>
    <dgm:pt modelId="{76CE69D1-EF2C-814A-B8B5-2BADFA34F6F5}">
      <dgm:prSet phldrT="[Text]" custT="1"/>
      <dgm:spPr>
        <a:solidFill>
          <a:srgbClr val="E6E6E6"/>
        </a:solidFill>
        <a:ln>
          <a:solidFill>
            <a:schemeClr val="bg1">
              <a:lumMod val="50000"/>
              <a:lumOff val="50000"/>
            </a:schemeClr>
          </a:solidFill>
        </a:ln>
        <a:effectLst>
          <a:glow>
            <a:scrgbClr r="0" g="0" b="0"/>
          </a:glow>
        </a:effectLst>
      </dgm:spPr>
      <dgm:t>
        <a:bodyPr/>
        <a:lstStyle/>
        <a:p>
          <a:r>
            <a:rPr lang="en-US" sz="2600" dirty="0" smtClean="0">
              <a:solidFill>
                <a:srgbClr val="3B0F10"/>
              </a:solidFill>
            </a:rPr>
            <a:t>A rule literally written within the line of HTML code.</a:t>
          </a:r>
          <a:endParaRPr lang="en-US" sz="2600" dirty="0">
            <a:solidFill>
              <a:srgbClr val="3B0F10"/>
            </a:solidFill>
          </a:endParaRPr>
        </a:p>
      </dgm:t>
    </dgm:pt>
    <dgm:pt modelId="{65AD0798-5B93-6B48-ADC2-E5FF7247D223}" type="parTrans" cxnId="{2B7FA632-525E-1947-9DE7-18B17600E003}">
      <dgm:prSet/>
      <dgm:spPr/>
      <dgm:t>
        <a:bodyPr/>
        <a:lstStyle/>
        <a:p>
          <a:endParaRPr lang="en-US"/>
        </a:p>
      </dgm:t>
    </dgm:pt>
    <dgm:pt modelId="{869FB12D-2B56-284F-961F-5014B58A5D48}" type="sibTrans" cxnId="{2B7FA632-525E-1947-9DE7-18B17600E003}">
      <dgm:prSet/>
      <dgm:spPr/>
      <dgm:t>
        <a:bodyPr/>
        <a:lstStyle/>
        <a:p>
          <a:endParaRPr lang="en-US"/>
        </a:p>
      </dgm:t>
    </dgm:pt>
    <dgm:pt modelId="{91F88060-7006-B040-8E91-C4A541A32B29}">
      <dgm:prSet phldrT="[Text]" custT="1"/>
      <dgm:spPr>
        <a:solidFill>
          <a:srgbClr val="E6E6E6"/>
        </a:solidFill>
        <a:ln>
          <a:solidFill>
            <a:schemeClr val="bg1">
              <a:lumMod val="50000"/>
              <a:lumOff val="50000"/>
            </a:schemeClr>
          </a:solidFill>
        </a:ln>
        <a:effectLst>
          <a:glow>
            <a:scrgbClr r="0" g="0" b="0"/>
          </a:glow>
        </a:effectLst>
      </dgm:spPr>
      <dgm:t>
        <a:bodyPr/>
        <a:lstStyle/>
        <a:p>
          <a:r>
            <a:rPr lang="en-US" sz="2600" b="1" spc="130" dirty="0" smtClean="0">
              <a:solidFill>
                <a:srgbClr val="3B0F10"/>
              </a:solidFill>
              <a:effectLst/>
              <a:latin typeface="Gill Sans" pitchFamily="-65" charset="0"/>
              <a:ea typeface="Gill Sans" pitchFamily="-65" charset="0"/>
              <a:cs typeface="Gill Sans" pitchFamily="-65" charset="0"/>
              <a:sym typeface="Gill Sans" pitchFamily="-65" charset="0"/>
            </a:rPr>
            <a:t>Deprecated</a:t>
          </a:r>
          <a:endParaRPr lang="en-US" sz="2600" b="1" spc="130" dirty="0">
            <a:solidFill>
              <a:srgbClr val="3B0F10"/>
            </a:solidFill>
            <a:effectLst/>
          </a:endParaRPr>
        </a:p>
      </dgm:t>
    </dgm:pt>
    <dgm:pt modelId="{5BB64A99-97BB-7747-ABFA-CB098C54AF67}" type="parTrans" cxnId="{05ED6A90-4F5F-494F-B6F4-67949C9C534C}">
      <dgm:prSet/>
      <dgm:spPr/>
      <dgm:t>
        <a:bodyPr/>
        <a:lstStyle/>
        <a:p>
          <a:endParaRPr lang="en-US"/>
        </a:p>
      </dgm:t>
    </dgm:pt>
    <dgm:pt modelId="{83B204A5-9B90-454C-8E51-0F50164B37EA}" type="sibTrans" cxnId="{05ED6A90-4F5F-494F-B6F4-67949C9C534C}">
      <dgm:prSet/>
      <dgm:spPr/>
      <dgm:t>
        <a:bodyPr/>
        <a:lstStyle/>
        <a:p>
          <a:endParaRPr lang="en-US"/>
        </a:p>
      </dgm:t>
    </dgm:pt>
    <dgm:pt modelId="{55B94FE8-15D4-6B41-B8C5-56A2A9E8DE17}">
      <dgm:prSet phldrT="[Text]"/>
      <dgm:spPr>
        <a:solidFill>
          <a:schemeClr val="bg1">
            <a:lumMod val="75000"/>
            <a:lumOff val="25000"/>
          </a:schemeClr>
        </a:solidFill>
      </dgm:spPr>
      <dgm:t>
        <a:bodyPr/>
        <a:lstStyle/>
        <a:p>
          <a:r>
            <a:rPr lang="en-US"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It is </a:t>
          </a:r>
          <a:r>
            <a:rPr lang="en-US" b="1"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deprecated</a:t>
          </a:r>
          <a:r>
            <a:rPr lang="en-US"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 due to its inability to have global controls, and it is considered a kind of lazy, quick solution.</a:t>
          </a:r>
          <a:endParaRPr lang="en-US" dirty="0">
            <a:solidFill>
              <a:srgbClr val="E1FFC9"/>
            </a:solidFill>
          </a:endParaRPr>
        </a:p>
      </dgm:t>
    </dgm:pt>
    <dgm:pt modelId="{B0DD598A-D3F0-AC4D-950E-74E547DE7570}" type="parTrans" cxnId="{BC3017D8-D460-A144-83CD-BC0AE3B9971C}">
      <dgm:prSet/>
      <dgm:spPr/>
      <dgm:t>
        <a:bodyPr/>
        <a:lstStyle/>
        <a:p>
          <a:endParaRPr lang="en-US"/>
        </a:p>
      </dgm:t>
    </dgm:pt>
    <dgm:pt modelId="{D40C0C6E-2CE1-CB4E-904E-E828CDFAFC7D}" type="sibTrans" cxnId="{BC3017D8-D460-A144-83CD-BC0AE3B9971C}">
      <dgm:prSet/>
      <dgm:spPr/>
      <dgm:t>
        <a:bodyPr/>
        <a:lstStyle/>
        <a:p>
          <a:endParaRPr lang="en-US"/>
        </a:p>
      </dgm:t>
    </dgm:pt>
    <dgm:pt modelId="{2456DE8A-EDC4-9746-BB6B-7A6A59D95178}">
      <dgm:prSet phldrT="[Text]" custT="1"/>
      <dgm:spPr>
        <a:solidFill>
          <a:srgbClr val="E6E6E6"/>
        </a:solidFill>
        <a:ln>
          <a:solidFill>
            <a:srgbClr val="DDD5D0"/>
          </a:solidFill>
        </a:ln>
        <a:effectLst>
          <a:glow>
            <a:scrgbClr r="0" g="0" b="0"/>
          </a:glow>
        </a:effectLst>
      </dgm:spPr>
      <dgm:t>
        <a:bodyPr/>
        <a:lstStyle/>
        <a:p>
          <a:r>
            <a:rPr lang="en-US" sz="2600" b="0" dirty="0" smtClean="0">
              <a:solidFill>
                <a:srgbClr val="3B0F10"/>
              </a:solidFill>
              <a:effectLst/>
              <a:latin typeface="Gill Sans" pitchFamily="-65" charset="0"/>
              <a:ea typeface="Gill Sans" pitchFamily="-65" charset="0"/>
              <a:cs typeface="Gill Sans" pitchFamily="-65" charset="0"/>
              <a:sym typeface="Gill Sans" pitchFamily="-65" charset="0"/>
            </a:rPr>
            <a:t>Global changes are overridden by Inline CSS</a:t>
          </a:r>
          <a:endParaRPr lang="en-US" sz="2600" b="0" dirty="0">
            <a:solidFill>
              <a:srgbClr val="3B0F10"/>
            </a:solidFill>
            <a:effectLst/>
          </a:endParaRPr>
        </a:p>
      </dgm:t>
    </dgm:pt>
    <dgm:pt modelId="{9DC1DE51-2192-6A41-A13F-56ABFA1C8719}" type="parTrans" cxnId="{BB82D469-A1F5-E146-ACC4-6FAE1E0C3A1B}">
      <dgm:prSet/>
      <dgm:spPr/>
      <dgm:t>
        <a:bodyPr/>
        <a:lstStyle/>
        <a:p>
          <a:endParaRPr lang="en-US"/>
        </a:p>
      </dgm:t>
    </dgm:pt>
    <dgm:pt modelId="{2296E055-847E-D54F-8069-9AD2EB774F2A}" type="sibTrans" cxnId="{BB82D469-A1F5-E146-ACC4-6FAE1E0C3A1B}">
      <dgm:prSet/>
      <dgm:spPr/>
      <dgm:t>
        <a:bodyPr/>
        <a:lstStyle/>
        <a:p>
          <a:endParaRPr lang="en-US"/>
        </a:p>
      </dgm:t>
    </dgm:pt>
    <dgm:pt modelId="{A159E45C-D8EB-7E4D-B243-E52602C5331E}">
      <dgm:prSet phldrT="[Text]"/>
      <dgm:spPr>
        <a:solidFill>
          <a:schemeClr val="bg1">
            <a:lumMod val="75000"/>
            <a:lumOff val="25000"/>
          </a:schemeClr>
        </a:solidFill>
      </dgm:spPr>
      <dgm:t>
        <a:bodyPr/>
        <a:lstStyle/>
        <a:p>
          <a:r>
            <a:rPr lang="en-US" sz="25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It also trumps embedded and external styles, which makes global changes impossible on elements with inline css.</a:t>
          </a:r>
          <a:endParaRPr lang="en-US" sz="2500" dirty="0">
            <a:solidFill>
              <a:srgbClr val="E1FFC9"/>
            </a:solidFill>
          </a:endParaRPr>
        </a:p>
      </dgm:t>
    </dgm:pt>
    <dgm:pt modelId="{90C031C9-7E77-9D4A-A2FF-E8C9438A366F}" type="parTrans" cxnId="{8A5A45A0-B5DB-D541-8E9C-E21924535479}">
      <dgm:prSet/>
      <dgm:spPr/>
      <dgm:t>
        <a:bodyPr/>
        <a:lstStyle/>
        <a:p>
          <a:endParaRPr lang="en-US"/>
        </a:p>
      </dgm:t>
    </dgm:pt>
    <dgm:pt modelId="{1B6DC714-3223-2644-941A-ED72D86EE808}" type="sibTrans" cxnId="{8A5A45A0-B5DB-D541-8E9C-E21924535479}">
      <dgm:prSet/>
      <dgm:spPr/>
      <dgm:t>
        <a:bodyPr/>
        <a:lstStyle/>
        <a:p>
          <a:endParaRPr lang="en-US"/>
        </a:p>
      </dgm:t>
    </dgm:pt>
    <dgm:pt modelId="{887C5F04-8EB9-4A44-BEC2-85C034516958}">
      <dgm:prSet/>
      <dgm:spPr>
        <a:solidFill>
          <a:schemeClr val="bg1">
            <a:lumMod val="75000"/>
            <a:lumOff val="25000"/>
          </a:schemeClr>
        </a:solidFill>
      </dgm:spPr>
      <dgm:t>
        <a:bodyPr/>
        <a:lstStyle/>
        <a:p>
          <a:r>
            <a:rPr lang="en-US" dirty="0"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&lt;</a:t>
          </a:r>
          <a:r>
            <a:rPr lang="en-US" dirty="0" err="1"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p</a:t>
          </a:r>
          <a:r>
            <a:rPr lang="en-US" dirty="0"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 </a:t>
          </a:r>
          <a:r>
            <a:rPr lang="en-US" dirty="0" smtClean="0">
              <a:solidFill>
                <a:srgbClr val="F5C12E"/>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style="padding: 2px;"</a:t>
          </a:r>
          <a:r>
            <a:rPr lang="en-US" dirty="0"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&gt;</a:t>
          </a:r>
          <a:r>
            <a:rPr lang="en-US"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This is inline css.</a:t>
          </a:r>
          <a:r>
            <a:rPr lang="en-US" dirty="0"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&lt;/</a:t>
          </a:r>
          <a:r>
            <a:rPr lang="en-US" dirty="0" err="1"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p</a:t>
          </a:r>
          <a:r>
            <a:rPr lang="en-US" dirty="0"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&gt;</a:t>
          </a:r>
          <a:endParaRPr lang="en-US" dirty="0">
            <a:solidFill>
              <a:srgbClr val="E65740"/>
            </a:solidFill>
          </a:endParaRPr>
        </a:p>
      </dgm:t>
    </dgm:pt>
    <dgm:pt modelId="{EEB5DDB5-A73C-AC40-9D33-DE566D6D4F37}" type="parTrans" cxnId="{562D7711-0672-1B41-806D-074062CEB73B}">
      <dgm:prSet/>
      <dgm:spPr/>
      <dgm:t>
        <a:bodyPr/>
        <a:lstStyle/>
        <a:p>
          <a:endParaRPr lang="en-US"/>
        </a:p>
      </dgm:t>
    </dgm:pt>
    <dgm:pt modelId="{CC407445-D6F8-FA4D-89AC-3E99C32C5AD0}" type="sibTrans" cxnId="{562D7711-0672-1B41-806D-074062CEB73B}">
      <dgm:prSet/>
      <dgm:spPr/>
      <dgm:t>
        <a:bodyPr/>
        <a:lstStyle/>
        <a:p>
          <a:endParaRPr lang="en-US"/>
        </a:p>
      </dgm:t>
    </dgm:pt>
    <dgm:pt modelId="{B2E3378B-99C4-7741-B081-AE623D2E9C95}" type="pres">
      <dgm:prSet presAssocID="{037A1E89-0AB3-254E-9B0A-CA9B14271E02}" presName="Name0" presStyleCnt="0">
        <dgm:presLayoutVars>
          <dgm:dir/>
          <dgm:animLvl val="lvl"/>
          <dgm:resizeHandles val="exact"/>
        </dgm:presLayoutVars>
      </dgm:prSet>
      <dgm:spPr/>
      <dgm:t>
        <a:bodyPr/>
        <a:lstStyle/>
        <a:p>
          <a:endParaRPr lang="en-US"/>
        </a:p>
      </dgm:t>
    </dgm:pt>
    <dgm:pt modelId="{A539D728-8184-F543-92B5-78D1523A3D53}" type="pres">
      <dgm:prSet presAssocID="{C37A03C3-EFE2-C94B-AEFE-D3DF307902BD}" presName="linNode" presStyleCnt="0"/>
      <dgm:spPr/>
    </dgm:pt>
    <dgm:pt modelId="{3D2479BA-15C2-F94D-8EE8-0599FC568DE1}" type="pres">
      <dgm:prSet presAssocID="{C37A03C3-EFE2-C94B-AEFE-D3DF307902BD}" presName="parentText" presStyleLbl="node1" presStyleIdx="0" presStyleCnt="4" custScaleX="277778" custScaleY="25003">
        <dgm:presLayoutVars>
          <dgm:chMax val="1"/>
          <dgm:bulletEnabled val="1"/>
        </dgm:presLayoutVars>
      </dgm:prSet>
      <dgm:spPr/>
      <dgm:t>
        <a:bodyPr/>
        <a:lstStyle/>
        <a:p>
          <a:endParaRPr lang="en-US"/>
        </a:p>
      </dgm:t>
    </dgm:pt>
    <dgm:pt modelId="{91FDCF77-ACB4-574A-850D-D01B2CDD7256}" type="pres">
      <dgm:prSet presAssocID="{E4EAD7AA-BC48-FA42-B5EC-62D60854EBA7}" presName="sp" presStyleCnt="0"/>
      <dgm:spPr/>
    </dgm:pt>
    <dgm:pt modelId="{457280EC-50CB-3E42-966F-1B6BF46D92F4}" type="pres">
      <dgm:prSet presAssocID="{76CE69D1-EF2C-814A-B8B5-2BADFA34F6F5}" presName="linNode" presStyleCnt="0"/>
      <dgm:spPr/>
    </dgm:pt>
    <dgm:pt modelId="{270624F7-0E70-214D-BC4F-42D7DEF54FDF}" type="pres">
      <dgm:prSet presAssocID="{76CE69D1-EF2C-814A-B8B5-2BADFA34F6F5}" presName="parentText" presStyleLbl="node1" presStyleIdx="1" presStyleCnt="4">
        <dgm:presLayoutVars>
          <dgm:chMax val="1"/>
          <dgm:bulletEnabled val="1"/>
        </dgm:presLayoutVars>
      </dgm:prSet>
      <dgm:spPr/>
      <dgm:t>
        <a:bodyPr/>
        <a:lstStyle/>
        <a:p>
          <a:endParaRPr lang="en-US"/>
        </a:p>
      </dgm:t>
    </dgm:pt>
    <dgm:pt modelId="{16BF02FD-EAD1-1246-AE0F-5E1B7B51E9E6}" type="pres">
      <dgm:prSet presAssocID="{76CE69D1-EF2C-814A-B8B5-2BADFA34F6F5}" presName="descendantText" presStyleLbl="alignAccFollowNode1" presStyleIdx="0" presStyleCnt="3" custScaleX="100098">
        <dgm:presLayoutVars>
          <dgm:bulletEnabled val="1"/>
        </dgm:presLayoutVars>
      </dgm:prSet>
      <dgm:spPr/>
      <dgm:t>
        <a:bodyPr/>
        <a:lstStyle/>
        <a:p>
          <a:endParaRPr lang="en-US"/>
        </a:p>
      </dgm:t>
    </dgm:pt>
    <dgm:pt modelId="{4BE87608-5FF4-6540-95E2-9E7A4A842753}" type="pres">
      <dgm:prSet presAssocID="{869FB12D-2B56-284F-961F-5014B58A5D48}" presName="sp" presStyleCnt="0"/>
      <dgm:spPr/>
    </dgm:pt>
    <dgm:pt modelId="{0ADFA3A9-B366-EB4B-8D6B-4B5E3C0740C4}" type="pres">
      <dgm:prSet presAssocID="{91F88060-7006-B040-8E91-C4A541A32B29}" presName="linNode" presStyleCnt="0"/>
      <dgm:spPr/>
    </dgm:pt>
    <dgm:pt modelId="{14B1700B-F95D-A643-8B70-FC74298EC165}" type="pres">
      <dgm:prSet presAssocID="{91F88060-7006-B040-8E91-C4A541A32B29}" presName="parentText" presStyleLbl="node1" presStyleIdx="2" presStyleCnt="4">
        <dgm:presLayoutVars>
          <dgm:chMax val="1"/>
          <dgm:bulletEnabled val="1"/>
        </dgm:presLayoutVars>
      </dgm:prSet>
      <dgm:spPr/>
      <dgm:t>
        <a:bodyPr/>
        <a:lstStyle/>
        <a:p>
          <a:endParaRPr lang="en-US"/>
        </a:p>
      </dgm:t>
    </dgm:pt>
    <dgm:pt modelId="{539FDA2D-CD10-684C-85D3-1CC46D8839CB}" type="pres">
      <dgm:prSet presAssocID="{91F88060-7006-B040-8E91-C4A541A32B29}" presName="descendantText" presStyleLbl="alignAccFollowNode1" presStyleIdx="1" presStyleCnt="3">
        <dgm:presLayoutVars>
          <dgm:bulletEnabled val="1"/>
        </dgm:presLayoutVars>
      </dgm:prSet>
      <dgm:spPr/>
      <dgm:t>
        <a:bodyPr/>
        <a:lstStyle/>
        <a:p>
          <a:endParaRPr lang="en-US"/>
        </a:p>
      </dgm:t>
    </dgm:pt>
    <dgm:pt modelId="{AEB18ADA-823F-2F46-9FA9-1EBA3B3D7BDA}" type="pres">
      <dgm:prSet presAssocID="{83B204A5-9B90-454C-8E51-0F50164B37EA}" presName="sp" presStyleCnt="0"/>
      <dgm:spPr/>
    </dgm:pt>
    <dgm:pt modelId="{9D059A7F-0F25-1144-91D5-410B73669E3E}" type="pres">
      <dgm:prSet presAssocID="{2456DE8A-EDC4-9746-BB6B-7A6A59D95178}" presName="linNode" presStyleCnt="0"/>
      <dgm:spPr/>
    </dgm:pt>
    <dgm:pt modelId="{25FF92CD-419C-D34D-93CA-1A7441B1C057}" type="pres">
      <dgm:prSet presAssocID="{2456DE8A-EDC4-9746-BB6B-7A6A59D95178}" presName="parentText" presStyleLbl="node1" presStyleIdx="3" presStyleCnt="4">
        <dgm:presLayoutVars>
          <dgm:chMax val="1"/>
          <dgm:bulletEnabled val="1"/>
        </dgm:presLayoutVars>
      </dgm:prSet>
      <dgm:spPr/>
      <dgm:t>
        <a:bodyPr/>
        <a:lstStyle/>
        <a:p>
          <a:endParaRPr lang="en-US"/>
        </a:p>
      </dgm:t>
    </dgm:pt>
    <dgm:pt modelId="{2B2FB733-5E31-4345-9621-2C50DF47771E}" type="pres">
      <dgm:prSet presAssocID="{2456DE8A-EDC4-9746-BB6B-7A6A59D95178}" presName="descendantText" presStyleLbl="alignAccFollowNode1" presStyleIdx="2" presStyleCnt="3" custScaleX="100000">
        <dgm:presLayoutVars>
          <dgm:bulletEnabled val="1"/>
        </dgm:presLayoutVars>
      </dgm:prSet>
      <dgm:spPr/>
      <dgm:t>
        <a:bodyPr/>
        <a:lstStyle/>
        <a:p>
          <a:endParaRPr lang="en-US"/>
        </a:p>
      </dgm:t>
    </dgm:pt>
  </dgm:ptLst>
  <dgm:cxnLst>
    <dgm:cxn modelId="{562D7711-0672-1B41-806D-074062CEB73B}" srcId="{76CE69D1-EF2C-814A-B8B5-2BADFA34F6F5}" destId="{887C5F04-8EB9-4A44-BEC2-85C034516958}" srcOrd="0" destOrd="0" parTransId="{EEB5DDB5-A73C-AC40-9D33-DE566D6D4F37}" sibTransId="{CC407445-D6F8-FA4D-89AC-3E99C32C5AD0}"/>
    <dgm:cxn modelId="{C844ED54-8800-524B-B279-EABD528F008C}" type="presOf" srcId="{76CE69D1-EF2C-814A-B8B5-2BADFA34F6F5}" destId="{270624F7-0E70-214D-BC4F-42D7DEF54FDF}" srcOrd="0" destOrd="0" presId="urn:microsoft.com/office/officeart/2005/8/layout/vList5"/>
    <dgm:cxn modelId="{97A1C38E-827F-B84F-A772-083B9FE2D5D9}" type="presOf" srcId="{037A1E89-0AB3-254E-9B0A-CA9B14271E02}" destId="{B2E3378B-99C4-7741-B081-AE623D2E9C95}" srcOrd="0" destOrd="0" presId="urn:microsoft.com/office/officeart/2005/8/layout/vList5"/>
    <dgm:cxn modelId="{D2465E86-1FA0-8445-82CD-BAA48BD45C41}" type="presOf" srcId="{C37A03C3-EFE2-C94B-AEFE-D3DF307902BD}" destId="{3D2479BA-15C2-F94D-8EE8-0599FC568DE1}" srcOrd="0" destOrd="0" presId="urn:microsoft.com/office/officeart/2005/8/layout/vList5"/>
    <dgm:cxn modelId="{8A5A45A0-B5DB-D541-8E9C-E21924535479}" srcId="{2456DE8A-EDC4-9746-BB6B-7A6A59D95178}" destId="{A159E45C-D8EB-7E4D-B243-E52602C5331E}" srcOrd="0" destOrd="0" parTransId="{90C031C9-7E77-9D4A-A2FF-E8C9438A366F}" sibTransId="{1B6DC714-3223-2644-941A-ED72D86EE808}"/>
    <dgm:cxn modelId="{2B7FA632-525E-1947-9DE7-18B17600E003}" srcId="{037A1E89-0AB3-254E-9B0A-CA9B14271E02}" destId="{76CE69D1-EF2C-814A-B8B5-2BADFA34F6F5}" srcOrd="1" destOrd="0" parTransId="{65AD0798-5B93-6B48-ADC2-E5FF7247D223}" sibTransId="{869FB12D-2B56-284F-961F-5014B58A5D48}"/>
    <dgm:cxn modelId="{ED328A34-0371-BB49-8C7F-E9CD83D49C57}" type="presOf" srcId="{55B94FE8-15D4-6B41-B8C5-56A2A9E8DE17}" destId="{539FDA2D-CD10-684C-85D3-1CC46D8839CB}" srcOrd="0" destOrd="0" presId="urn:microsoft.com/office/officeart/2005/8/layout/vList5"/>
    <dgm:cxn modelId="{BC3017D8-D460-A144-83CD-BC0AE3B9971C}" srcId="{91F88060-7006-B040-8E91-C4A541A32B29}" destId="{55B94FE8-15D4-6B41-B8C5-56A2A9E8DE17}" srcOrd="0" destOrd="0" parTransId="{B0DD598A-D3F0-AC4D-950E-74E547DE7570}" sibTransId="{D40C0C6E-2CE1-CB4E-904E-E828CDFAFC7D}"/>
    <dgm:cxn modelId="{05ED6A90-4F5F-494F-B6F4-67949C9C534C}" srcId="{037A1E89-0AB3-254E-9B0A-CA9B14271E02}" destId="{91F88060-7006-B040-8E91-C4A541A32B29}" srcOrd="2" destOrd="0" parTransId="{5BB64A99-97BB-7747-ABFA-CB098C54AF67}" sibTransId="{83B204A5-9B90-454C-8E51-0F50164B37EA}"/>
    <dgm:cxn modelId="{6809F7C8-B8DA-A947-A03F-DB8987C98140}" type="presOf" srcId="{A159E45C-D8EB-7E4D-B243-E52602C5331E}" destId="{2B2FB733-5E31-4345-9621-2C50DF47771E}" srcOrd="0" destOrd="0" presId="urn:microsoft.com/office/officeart/2005/8/layout/vList5"/>
    <dgm:cxn modelId="{2B596A10-0B56-9B49-8D39-8BAA14953DE9}" type="presOf" srcId="{2456DE8A-EDC4-9746-BB6B-7A6A59D95178}" destId="{25FF92CD-419C-D34D-93CA-1A7441B1C057}" srcOrd="0" destOrd="0" presId="urn:microsoft.com/office/officeart/2005/8/layout/vList5"/>
    <dgm:cxn modelId="{EB85D500-B020-AC47-9527-D26BC589EEDD}" type="presOf" srcId="{91F88060-7006-B040-8E91-C4A541A32B29}" destId="{14B1700B-F95D-A643-8B70-FC74298EC165}" srcOrd="0" destOrd="0" presId="urn:microsoft.com/office/officeart/2005/8/layout/vList5"/>
    <dgm:cxn modelId="{9099357C-4DF1-BB40-82A2-4E50A7014912}" srcId="{037A1E89-0AB3-254E-9B0A-CA9B14271E02}" destId="{C37A03C3-EFE2-C94B-AEFE-D3DF307902BD}" srcOrd="0" destOrd="0" parTransId="{D423BF4E-F24D-9846-BB3D-98339D9B6C98}" sibTransId="{E4EAD7AA-BC48-FA42-B5EC-62D60854EBA7}"/>
    <dgm:cxn modelId="{BB82D469-A1F5-E146-ACC4-6FAE1E0C3A1B}" srcId="{037A1E89-0AB3-254E-9B0A-CA9B14271E02}" destId="{2456DE8A-EDC4-9746-BB6B-7A6A59D95178}" srcOrd="3" destOrd="0" parTransId="{9DC1DE51-2192-6A41-A13F-56ABFA1C8719}" sibTransId="{2296E055-847E-D54F-8069-9AD2EB774F2A}"/>
    <dgm:cxn modelId="{86170AB3-372E-7A47-B585-0F87F6D3CFAB}" type="presOf" srcId="{887C5F04-8EB9-4A44-BEC2-85C034516958}" destId="{16BF02FD-EAD1-1246-AE0F-5E1B7B51E9E6}" srcOrd="0" destOrd="0" presId="urn:microsoft.com/office/officeart/2005/8/layout/vList5"/>
    <dgm:cxn modelId="{268906D5-2EA6-5846-804D-B034B21B5B17}" type="presParOf" srcId="{B2E3378B-99C4-7741-B081-AE623D2E9C95}" destId="{A539D728-8184-F543-92B5-78D1523A3D53}" srcOrd="0" destOrd="0" presId="urn:microsoft.com/office/officeart/2005/8/layout/vList5"/>
    <dgm:cxn modelId="{06B51320-6CFB-A04D-B8D8-8B33E9C03EBE}" type="presParOf" srcId="{A539D728-8184-F543-92B5-78D1523A3D53}" destId="{3D2479BA-15C2-F94D-8EE8-0599FC568DE1}" srcOrd="0" destOrd="0" presId="urn:microsoft.com/office/officeart/2005/8/layout/vList5"/>
    <dgm:cxn modelId="{2D890490-2361-D944-BD61-DC794631A5B2}" type="presParOf" srcId="{B2E3378B-99C4-7741-B081-AE623D2E9C95}" destId="{91FDCF77-ACB4-574A-850D-D01B2CDD7256}" srcOrd="1" destOrd="0" presId="urn:microsoft.com/office/officeart/2005/8/layout/vList5"/>
    <dgm:cxn modelId="{47FC91A2-8969-5445-A2F3-1C96738A50C2}" type="presParOf" srcId="{B2E3378B-99C4-7741-B081-AE623D2E9C95}" destId="{457280EC-50CB-3E42-966F-1B6BF46D92F4}" srcOrd="2" destOrd="0" presId="urn:microsoft.com/office/officeart/2005/8/layout/vList5"/>
    <dgm:cxn modelId="{631FA57D-F1CF-4048-B339-BF3AC5E98B9C}" type="presParOf" srcId="{457280EC-50CB-3E42-966F-1B6BF46D92F4}" destId="{270624F7-0E70-214D-BC4F-42D7DEF54FDF}" srcOrd="0" destOrd="0" presId="urn:microsoft.com/office/officeart/2005/8/layout/vList5"/>
    <dgm:cxn modelId="{449657CC-2FF6-5043-AEBA-EC76A58E5A63}" type="presParOf" srcId="{457280EC-50CB-3E42-966F-1B6BF46D92F4}" destId="{16BF02FD-EAD1-1246-AE0F-5E1B7B51E9E6}" srcOrd="1" destOrd="0" presId="urn:microsoft.com/office/officeart/2005/8/layout/vList5"/>
    <dgm:cxn modelId="{CBBF26A9-4985-2D4D-9186-E2449C44CCD7}" type="presParOf" srcId="{B2E3378B-99C4-7741-B081-AE623D2E9C95}" destId="{4BE87608-5FF4-6540-95E2-9E7A4A842753}" srcOrd="3" destOrd="0" presId="urn:microsoft.com/office/officeart/2005/8/layout/vList5"/>
    <dgm:cxn modelId="{CFED756F-C8D1-9C45-BC17-0F4099A80DFA}" type="presParOf" srcId="{B2E3378B-99C4-7741-B081-AE623D2E9C95}" destId="{0ADFA3A9-B366-EB4B-8D6B-4B5E3C0740C4}" srcOrd="4" destOrd="0" presId="urn:microsoft.com/office/officeart/2005/8/layout/vList5"/>
    <dgm:cxn modelId="{9A53EF27-5AF0-E94C-8191-80673CBCC2F4}" type="presParOf" srcId="{0ADFA3A9-B366-EB4B-8D6B-4B5E3C0740C4}" destId="{14B1700B-F95D-A643-8B70-FC74298EC165}" srcOrd="0" destOrd="0" presId="urn:microsoft.com/office/officeart/2005/8/layout/vList5"/>
    <dgm:cxn modelId="{D90860DC-A811-B24D-AD0F-C77DD8F87B9E}" type="presParOf" srcId="{0ADFA3A9-B366-EB4B-8D6B-4B5E3C0740C4}" destId="{539FDA2D-CD10-684C-85D3-1CC46D8839CB}" srcOrd="1" destOrd="0" presId="urn:microsoft.com/office/officeart/2005/8/layout/vList5"/>
    <dgm:cxn modelId="{6D7199FA-D4BD-2846-916B-DBEE23CF0302}" type="presParOf" srcId="{B2E3378B-99C4-7741-B081-AE623D2E9C95}" destId="{AEB18ADA-823F-2F46-9FA9-1EBA3B3D7BDA}" srcOrd="5" destOrd="0" presId="urn:microsoft.com/office/officeart/2005/8/layout/vList5"/>
    <dgm:cxn modelId="{7B8FD8C2-7C82-5D4C-8C08-A7C2008E6816}" type="presParOf" srcId="{B2E3378B-99C4-7741-B081-AE623D2E9C95}" destId="{9D059A7F-0F25-1144-91D5-410B73669E3E}" srcOrd="6" destOrd="0" presId="urn:microsoft.com/office/officeart/2005/8/layout/vList5"/>
    <dgm:cxn modelId="{CFE22C62-A2A6-D848-80EE-778FB31EAB46}" type="presParOf" srcId="{9D059A7F-0F25-1144-91D5-410B73669E3E}" destId="{25FF92CD-419C-D34D-93CA-1A7441B1C057}" srcOrd="0" destOrd="0" presId="urn:microsoft.com/office/officeart/2005/8/layout/vList5"/>
    <dgm:cxn modelId="{44FD2C9C-0D80-C042-B7A9-9E52D8AABCB5}" type="presParOf" srcId="{9D059A7F-0F25-1144-91D5-410B73669E3E}" destId="{2B2FB733-5E31-4345-9621-2C50DF47771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37A1E89-0AB3-254E-9B0A-CA9B14271E02}"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C37A03C3-EFE2-C94B-AEFE-D3DF307902BD}">
      <dgm:prSet phldrT="[Text]" custT="1"/>
      <dgm:spPr>
        <a:solidFill>
          <a:schemeClr val="accent3">
            <a:lumMod val="75000"/>
          </a:schemeClr>
        </a:solidFill>
        <a:ln>
          <a:solidFill>
            <a:schemeClr val="bg1">
              <a:lumMod val="50000"/>
              <a:lumOff val="50000"/>
            </a:schemeClr>
          </a:solidFill>
        </a:ln>
        <a:effectLst>
          <a:glow>
            <a:scrgbClr r="0" g="0" b="0"/>
          </a:glow>
        </a:effectLst>
        <a:scene3d>
          <a:camera prst="orthographicFront"/>
          <a:lightRig rig="brightRoom" dir="tl">
            <a:rot lat="0" lon="0" rev="8700000"/>
          </a:lightRig>
        </a:scene3d>
        <a:sp3d>
          <a:bevelT w="0" h="0"/>
          <a:contourClr>
            <a:scrgbClr r="0" g="0" b="0">
              <a:tint val="70000"/>
            </a:scrgbClr>
          </a:contourClr>
        </a:sp3d>
      </dgm:spPr>
      <dgm:t>
        <a:bodyPr/>
        <a:lstStyle/>
        <a:p>
          <a:r>
            <a:rPr lang="en-US" sz="3600" b="1" dirty="0" smtClean="0">
              <a:ln>
                <a:noFill/>
              </a:ln>
              <a:solidFill>
                <a:srgbClr val="FFFFFF"/>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EMBEDDED CSS</a:t>
          </a:r>
          <a:endParaRPr lang="en-US" sz="3600" b="1" dirty="0">
            <a:ln>
              <a:noFill/>
            </a:ln>
            <a:solidFill>
              <a:srgbClr val="FFFFFF"/>
            </a:solidFill>
          </a:endParaRPr>
        </a:p>
      </dgm:t>
    </dgm:pt>
    <dgm:pt modelId="{D423BF4E-F24D-9846-BB3D-98339D9B6C98}" type="parTrans" cxnId="{9099357C-4DF1-BB40-82A2-4E50A7014912}">
      <dgm:prSet/>
      <dgm:spPr/>
      <dgm:t>
        <a:bodyPr/>
        <a:lstStyle/>
        <a:p>
          <a:endParaRPr lang="en-US"/>
        </a:p>
      </dgm:t>
    </dgm:pt>
    <dgm:pt modelId="{E4EAD7AA-BC48-FA42-B5EC-62D60854EBA7}" type="sibTrans" cxnId="{9099357C-4DF1-BB40-82A2-4E50A7014912}">
      <dgm:prSet/>
      <dgm:spPr/>
      <dgm:t>
        <a:bodyPr/>
        <a:lstStyle/>
        <a:p>
          <a:endParaRPr lang="en-US"/>
        </a:p>
      </dgm:t>
    </dgm:pt>
    <dgm:pt modelId="{76CE69D1-EF2C-814A-B8B5-2BADFA34F6F5}">
      <dgm:prSet phldrT="[Text]" custT="1"/>
      <dgm:spPr>
        <a:solidFill>
          <a:srgbClr val="E6E6E6"/>
        </a:solidFill>
        <a:ln>
          <a:solidFill>
            <a:schemeClr val="bg1">
              <a:lumMod val="50000"/>
              <a:lumOff val="50000"/>
            </a:schemeClr>
          </a:solidFill>
        </a:ln>
        <a:effectLst>
          <a:glow>
            <a:scrgbClr r="0" g="0" b="0"/>
          </a:glow>
        </a:effectLst>
      </dgm:spPr>
      <dgm:t>
        <a:bodyPr/>
        <a:lstStyle/>
        <a:p>
          <a:r>
            <a:rPr lang="en-US" sz="2600" dirty="0" smtClean="0">
              <a:solidFill>
                <a:srgbClr val="3B0F10"/>
              </a:solidFill>
            </a:rPr>
            <a:t>Embedded in head of HTML</a:t>
          </a:r>
          <a:endParaRPr lang="en-US" sz="2600" dirty="0">
            <a:solidFill>
              <a:srgbClr val="3B0F10"/>
            </a:solidFill>
          </a:endParaRPr>
        </a:p>
      </dgm:t>
    </dgm:pt>
    <dgm:pt modelId="{65AD0798-5B93-6B48-ADC2-E5FF7247D223}" type="parTrans" cxnId="{2B7FA632-525E-1947-9DE7-18B17600E003}">
      <dgm:prSet/>
      <dgm:spPr/>
      <dgm:t>
        <a:bodyPr/>
        <a:lstStyle/>
        <a:p>
          <a:endParaRPr lang="en-US"/>
        </a:p>
      </dgm:t>
    </dgm:pt>
    <dgm:pt modelId="{869FB12D-2B56-284F-961F-5014B58A5D48}" type="sibTrans" cxnId="{2B7FA632-525E-1947-9DE7-18B17600E003}">
      <dgm:prSet/>
      <dgm:spPr/>
      <dgm:t>
        <a:bodyPr/>
        <a:lstStyle/>
        <a:p>
          <a:endParaRPr lang="en-US"/>
        </a:p>
      </dgm:t>
    </dgm:pt>
    <dgm:pt modelId="{91F88060-7006-B040-8E91-C4A541A32B29}">
      <dgm:prSet phldrT="[Text]" custT="1"/>
      <dgm:spPr>
        <a:solidFill>
          <a:srgbClr val="E6E6E6"/>
        </a:solidFill>
        <a:ln>
          <a:solidFill>
            <a:schemeClr val="bg1">
              <a:lumMod val="50000"/>
              <a:lumOff val="50000"/>
            </a:schemeClr>
          </a:solidFill>
        </a:ln>
        <a:effectLst>
          <a:glow>
            <a:scrgbClr r="0" g="0" b="0"/>
          </a:glow>
        </a:effectLst>
      </dgm:spPr>
      <dgm:t>
        <a:bodyPr/>
        <a:lstStyle/>
        <a:p>
          <a:r>
            <a:rPr lang="en-US" sz="2600" dirty="0" smtClean="0">
              <a:solidFill>
                <a:srgbClr val="3B0F10"/>
              </a:solidFill>
            </a:rPr>
            <a:t>Overridden by Inline, but overrides External</a:t>
          </a:r>
          <a:endParaRPr lang="en-US" sz="2600" b="0" spc="130" dirty="0">
            <a:solidFill>
              <a:srgbClr val="3B0F10"/>
            </a:solidFill>
            <a:effectLst/>
          </a:endParaRPr>
        </a:p>
      </dgm:t>
    </dgm:pt>
    <dgm:pt modelId="{5BB64A99-97BB-7747-ABFA-CB098C54AF67}" type="parTrans" cxnId="{05ED6A90-4F5F-494F-B6F4-67949C9C534C}">
      <dgm:prSet/>
      <dgm:spPr/>
      <dgm:t>
        <a:bodyPr/>
        <a:lstStyle/>
        <a:p>
          <a:endParaRPr lang="en-US"/>
        </a:p>
      </dgm:t>
    </dgm:pt>
    <dgm:pt modelId="{83B204A5-9B90-454C-8E51-0F50164B37EA}" type="sibTrans" cxnId="{05ED6A90-4F5F-494F-B6F4-67949C9C534C}">
      <dgm:prSet/>
      <dgm:spPr/>
      <dgm:t>
        <a:bodyPr/>
        <a:lstStyle/>
        <a:p>
          <a:endParaRPr lang="en-US"/>
        </a:p>
      </dgm:t>
    </dgm:pt>
    <dgm:pt modelId="{55B94FE8-15D4-6B41-B8C5-56A2A9E8DE17}">
      <dgm:prSet phldrT="[Text]"/>
      <dgm:spPr>
        <a:solidFill>
          <a:schemeClr val="bg1">
            <a:lumMod val="75000"/>
            <a:lumOff val="25000"/>
          </a:schemeClr>
        </a:solidFill>
      </dgm:spPr>
      <dgm:t>
        <a:bodyPr/>
        <a:lstStyle/>
        <a:p>
          <a:r>
            <a:rPr lang="en-US"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Embedded css is overridden by inline css, but it will override external css.</a:t>
          </a:r>
          <a:endParaRPr lang="en-US" dirty="0">
            <a:solidFill>
              <a:srgbClr val="E1FFC9"/>
            </a:solidFill>
          </a:endParaRPr>
        </a:p>
      </dgm:t>
    </dgm:pt>
    <dgm:pt modelId="{B0DD598A-D3F0-AC4D-950E-74E547DE7570}" type="parTrans" cxnId="{BC3017D8-D460-A144-83CD-BC0AE3B9971C}">
      <dgm:prSet/>
      <dgm:spPr/>
      <dgm:t>
        <a:bodyPr/>
        <a:lstStyle/>
        <a:p>
          <a:endParaRPr lang="en-US"/>
        </a:p>
      </dgm:t>
    </dgm:pt>
    <dgm:pt modelId="{D40C0C6E-2CE1-CB4E-904E-E828CDFAFC7D}" type="sibTrans" cxnId="{BC3017D8-D460-A144-83CD-BC0AE3B9971C}">
      <dgm:prSet/>
      <dgm:spPr/>
      <dgm:t>
        <a:bodyPr/>
        <a:lstStyle/>
        <a:p>
          <a:endParaRPr lang="en-US"/>
        </a:p>
      </dgm:t>
    </dgm:pt>
    <dgm:pt modelId="{2456DE8A-EDC4-9746-BB6B-7A6A59D95178}">
      <dgm:prSet phldrT="[Text]" custT="1"/>
      <dgm:spPr>
        <a:solidFill>
          <a:srgbClr val="E6E6E6"/>
        </a:solidFill>
        <a:ln>
          <a:solidFill>
            <a:srgbClr val="DDD5D0"/>
          </a:solidFill>
        </a:ln>
        <a:effectLst>
          <a:glow>
            <a:scrgbClr r="0" g="0" b="0"/>
          </a:glow>
        </a:effectLst>
      </dgm:spPr>
      <dgm:t>
        <a:bodyPr/>
        <a:lstStyle/>
        <a:p>
          <a:r>
            <a:rPr lang="en-US" sz="2600" b="0" dirty="0" smtClean="0">
              <a:solidFill>
                <a:srgbClr val="3B0F10"/>
              </a:solidFill>
              <a:effectLst/>
              <a:latin typeface="Gill Sans" pitchFamily="-65" charset="0"/>
              <a:ea typeface="Gill Sans" pitchFamily="-65" charset="0"/>
              <a:cs typeface="Gill Sans" pitchFamily="-65" charset="0"/>
              <a:sym typeface="Gill Sans" pitchFamily="-65" charset="0"/>
            </a:rPr>
            <a:t>Not deprecated, </a:t>
          </a:r>
          <a:r>
            <a:rPr lang="en-US" sz="2600" b="1" dirty="0" smtClean="0">
              <a:solidFill>
                <a:srgbClr val="3B0F10"/>
              </a:solidFill>
              <a:effectLst/>
              <a:latin typeface="Gill Sans" pitchFamily="-65" charset="0"/>
              <a:ea typeface="Gill Sans" pitchFamily="-65" charset="0"/>
              <a:cs typeface="Gill Sans" pitchFamily="-65" charset="0"/>
              <a:sym typeface="Gill Sans" pitchFamily="-65" charset="0"/>
            </a:rPr>
            <a:t>BUT</a:t>
          </a:r>
          <a:r>
            <a:rPr lang="en-US" sz="2600" b="0" dirty="0" smtClean="0">
              <a:solidFill>
                <a:srgbClr val="3B0F10"/>
              </a:solidFill>
              <a:effectLst/>
              <a:latin typeface="Gill Sans" pitchFamily="-65" charset="0"/>
              <a:ea typeface="Gill Sans" pitchFamily="-65" charset="0"/>
              <a:cs typeface="Gill Sans" pitchFamily="-65" charset="0"/>
              <a:sym typeface="Gill Sans" pitchFamily="-65" charset="0"/>
            </a:rPr>
            <a:t>….</a:t>
          </a:r>
          <a:endParaRPr lang="en-US" sz="2600" b="0" dirty="0">
            <a:solidFill>
              <a:srgbClr val="3B0F10"/>
            </a:solidFill>
            <a:effectLst/>
          </a:endParaRPr>
        </a:p>
      </dgm:t>
    </dgm:pt>
    <dgm:pt modelId="{9DC1DE51-2192-6A41-A13F-56ABFA1C8719}" type="parTrans" cxnId="{BB82D469-A1F5-E146-ACC4-6FAE1E0C3A1B}">
      <dgm:prSet/>
      <dgm:spPr/>
      <dgm:t>
        <a:bodyPr/>
        <a:lstStyle/>
        <a:p>
          <a:endParaRPr lang="en-US"/>
        </a:p>
      </dgm:t>
    </dgm:pt>
    <dgm:pt modelId="{2296E055-847E-D54F-8069-9AD2EB774F2A}" type="sibTrans" cxnId="{BB82D469-A1F5-E146-ACC4-6FAE1E0C3A1B}">
      <dgm:prSet/>
      <dgm:spPr/>
      <dgm:t>
        <a:bodyPr/>
        <a:lstStyle/>
        <a:p>
          <a:endParaRPr lang="en-US"/>
        </a:p>
      </dgm:t>
    </dgm:pt>
    <dgm:pt modelId="{A159E45C-D8EB-7E4D-B243-E52602C5331E}">
      <dgm:prSet phldrT="[Text]"/>
      <dgm:spPr>
        <a:solidFill>
          <a:schemeClr val="bg1">
            <a:lumMod val="75000"/>
            <a:lumOff val="25000"/>
          </a:schemeClr>
        </a:solidFill>
      </dgm:spPr>
      <dgm:t>
        <a:bodyPr/>
        <a:lstStyle/>
        <a:p>
          <a:r>
            <a:rPr lang="en-US" sz="25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While it is not deprecated, embedded css is still not preferable to external css because it lacks global site possibilities.</a:t>
          </a:r>
          <a:endParaRPr lang="en-US" sz="2500" dirty="0">
            <a:solidFill>
              <a:srgbClr val="E1FFC9"/>
            </a:solidFill>
          </a:endParaRPr>
        </a:p>
      </dgm:t>
    </dgm:pt>
    <dgm:pt modelId="{90C031C9-7E77-9D4A-A2FF-E8C9438A366F}" type="parTrans" cxnId="{8A5A45A0-B5DB-D541-8E9C-E21924535479}">
      <dgm:prSet/>
      <dgm:spPr/>
      <dgm:t>
        <a:bodyPr/>
        <a:lstStyle/>
        <a:p>
          <a:endParaRPr lang="en-US"/>
        </a:p>
      </dgm:t>
    </dgm:pt>
    <dgm:pt modelId="{1B6DC714-3223-2644-941A-ED72D86EE808}" type="sibTrans" cxnId="{8A5A45A0-B5DB-D541-8E9C-E21924535479}">
      <dgm:prSet/>
      <dgm:spPr/>
      <dgm:t>
        <a:bodyPr/>
        <a:lstStyle/>
        <a:p>
          <a:endParaRPr lang="en-US"/>
        </a:p>
      </dgm:t>
    </dgm:pt>
    <dgm:pt modelId="{887C5F04-8EB9-4A44-BEC2-85C034516958}">
      <dgm:prSet/>
      <dgm:spPr>
        <a:solidFill>
          <a:schemeClr val="bg1">
            <a:lumMod val="75000"/>
            <a:lumOff val="25000"/>
          </a:schemeClr>
        </a:solidFill>
      </dgm:spPr>
      <dgm:t>
        <a:bodyPr/>
        <a:lstStyle/>
        <a:p>
          <a:r>
            <a:rPr lang="en-US"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Embedded css uses the </a:t>
          </a:r>
          <a:r>
            <a:rPr lang="en-US" dirty="0" smtClean="0">
              <a:solidFill>
                <a:schemeClr val="tx2"/>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&lt;style&gt;&lt;/style&gt; </a:t>
          </a:r>
          <a:r>
            <a:rPr lang="en-US"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tags in the HEAD of an HTML document to declare the css rules, and the rules are applied in that same page in the BODY.</a:t>
          </a:r>
          <a:endParaRPr lang="en-US" dirty="0">
            <a:solidFill>
              <a:schemeClr val="tx1"/>
            </a:solidFill>
          </a:endParaRPr>
        </a:p>
      </dgm:t>
    </dgm:pt>
    <dgm:pt modelId="{EEB5DDB5-A73C-AC40-9D33-DE566D6D4F37}" type="parTrans" cxnId="{562D7711-0672-1B41-806D-074062CEB73B}">
      <dgm:prSet/>
      <dgm:spPr/>
      <dgm:t>
        <a:bodyPr/>
        <a:lstStyle/>
        <a:p>
          <a:endParaRPr lang="en-US"/>
        </a:p>
      </dgm:t>
    </dgm:pt>
    <dgm:pt modelId="{CC407445-D6F8-FA4D-89AC-3E99C32C5AD0}" type="sibTrans" cxnId="{562D7711-0672-1B41-806D-074062CEB73B}">
      <dgm:prSet/>
      <dgm:spPr/>
      <dgm:t>
        <a:bodyPr/>
        <a:lstStyle/>
        <a:p>
          <a:endParaRPr lang="en-US"/>
        </a:p>
      </dgm:t>
    </dgm:pt>
    <dgm:pt modelId="{B2E3378B-99C4-7741-B081-AE623D2E9C95}" type="pres">
      <dgm:prSet presAssocID="{037A1E89-0AB3-254E-9B0A-CA9B14271E02}" presName="Name0" presStyleCnt="0">
        <dgm:presLayoutVars>
          <dgm:dir/>
          <dgm:animLvl val="lvl"/>
          <dgm:resizeHandles val="exact"/>
        </dgm:presLayoutVars>
      </dgm:prSet>
      <dgm:spPr/>
      <dgm:t>
        <a:bodyPr/>
        <a:lstStyle/>
        <a:p>
          <a:endParaRPr lang="en-US"/>
        </a:p>
      </dgm:t>
    </dgm:pt>
    <dgm:pt modelId="{A539D728-8184-F543-92B5-78D1523A3D53}" type="pres">
      <dgm:prSet presAssocID="{C37A03C3-EFE2-C94B-AEFE-D3DF307902BD}" presName="linNode" presStyleCnt="0"/>
      <dgm:spPr/>
    </dgm:pt>
    <dgm:pt modelId="{3D2479BA-15C2-F94D-8EE8-0599FC568DE1}" type="pres">
      <dgm:prSet presAssocID="{C37A03C3-EFE2-C94B-AEFE-D3DF307902BD}" presName="parentText" presStyleLbl="node1" presStyleIdx="0" presStyleCnt="4" custScaleX="277778" custScaleY="30361">
        <dgm:presLayoutVars>
          <dgm:chMax val="1"/>
          <dgm:bulletEnabled val="1"/>
        </dgm:presLayoutVars>
      </dgm:prSet>
      <dgm:spPr/>
      <dgm:t>
        <a:bodyPr/>
        <a:lstStyle/>
        <a:p>
          <a:endParaRPr lang="en-US"/>
        </a:p>
      </dgm:t>
    </dgm:pt>
    <dgm:pt modelId="{91FDCF77-ACB4-574A-850D-D01B2CDD7256}" type="pres">
      <dgm:prSet presAssocID="{E4EAD7AA-BC48-FA42-B5EC-62D60854EBA7}" presName="sp" presStyleCnt="0"/>
      <dgm:spPr/>
    </dgm:pt>
    <dgm:pt modelId="{457280EC-50CB-3E42-966F-1B6BF46D92F4}" type="pres">
      <dgm:prSet presAssocID="{76CE69D1-EF2C-814A-B8B5-2BADFA34F6F5}" presName="linNode" presStyleCnt="0"/>
      <dgm:spPr/>
    </dgm:pt>
    <dgm:pt modelId="{270624F7-0E70-214D-BC4F-42D7DEF54FDF}" type="pres">
      <dgm:prSet presAssocID="{76CE69D1-EF2C-814A-B8B5-2BADFA34F6F5}" presName="parentText" presStyleLbl="node1" presStyleIdx="1" presStyleCnt="4">
        <dgm:presLayoutVars>
          <dgm:chMax val="1"/>
          <dgm:bulletEnabled val="1"/>
        </dgm:presLayoutVars>
      </dgm:prSet>
      <dgm:spPr/>
      <dgm:t>
        <a:bodyPr/>
        <a:lstStyle/>
        <a:p>
          <a:endParaRPr lang="en-US"/>
        </a:p>
      </dgm:t>
    </dgm:pt>
    <dgm:pt modelId="{16BF02FD-EAD1-1246-AE0F-5E1B7B51E9E6}" type="pres">
      <dgm:prSet presAssocID="{76CE69D1-EF2C-814A-B8B5-2BADFA34F6F5}" presName="descendantText" presStyleLbl="alignAccFollowNode1" presStyleIdx="0" presStyleCnt="3" custScaleX="100098">
        <dgm:presLayoutVars>
          <dgm:bulletEnabled val="1"/>
        </dgm:presLayoutVars>
      </dgm:prSet>
      <dgm:spPr/>
      <dgm:t>
        <a:bodyPr/>
        <a:lstStyle/>
        <a:p>
          <a:endParaRPr lang="en-US"/>
        </a:p>
      </dgm:t>
    </dgm:pt>
    <dgm:pt modelId="{4BE87608-5FF4-6540-95E2-9E7A4A842753}" type="pres">
      <dgm:prSet presAssocID="{869FB12D-2B56-284F-961F-5014B58A5D48}" presName="sp" presStyleCnt="0"/>
      <dgm:spPr/>
    </dgm:pt>
    <dgm:pt modelId="{0ADFA3A9-B366-EB4B-8D6B-4B5E3C0740C4}" type="pres">
      <dgm:prSet presAssocID="{91F88060-7006-B040-8E91-C4A541A32B29}" presName="linNode" presStyleCnt="0"/>
      <dgm:spPr/>
    </dgm:pt>
    <dgm:pt modelId="{14B1700B-F95D-A643-8B70-FC74298EC165}" type="pres">
      <dgm:prSet presAssocID="{91F88060-7006-B040-8E91-C4A541A32B29}" presName="parentText" presStyleLbl="node1" presStyleIdx="2" presStyleCnt="4">
        <dgm:presLayoutVars>
          <dgm:chMax val="1"/>
          <dgm:bulletEnabled val="1"/>
        </dgm:presLayoutVars>
      </dgm:prSet>
      <dgm:spPr/>
      <dgm:t>
        <a:bodyPr/>
        <a:lstStyle/>
        <a:p>
          <a:endParaRPr lang="en-US"/>
        </a:p>
      </dgm:t>
    </dgm:pt>
    <dgm:pt modelId="{539FDA2D-CD10-684C-85D3-1CC46D8839CB}" type="pres">
      <dgm:prSet presAssocID="{91F88060-7006-B040-8E91-C4A541A32B29}" presName="descendantText" presStyleLbl="alignAccFollowNode1" presStyleIdx="1" presStyleCnt="3">
        <dgm:presLayoutVars>
          <dgm:bulletEnabled val="1"/>
        </dgm:presLayoutVars>
      </dgm:prSet>
      <dgm:spPr/>
      <dgm:t>
        <a:bodyPr/>
        <a:lstStyle/>
        <a:p>
          <a:endParaRPr lang="en-US"/>
        </a:p>
      </dgm:t>
    </dgm:pt>
    <dgm:pt modelId="{AEB18ADA-823F-2F46-9FA9-1EBA3B3D7BDA}" type="pres">
      <dgm:prSet presAssocID="{83B204A5-9B90-454C-8E51-0F50164B37EA}" presName="sp" presStyleCnt="0"/>
      <dgm:spPr/>
    </dgm:pt>
    <dgm:pt modelId="{9D059A7F-0F25-1144-91D5-410B73669E3E}" type="pres">
      <dgm:prSet presAssocID="{2456DE8A-EDC4-9746-BB6B-7A6A59D95178}" presName="linNode" presStyleCnt="0"/>
      <dgm:spPr/>
    </dgm:pt>
    <dgm:pt modelId="{25FF92CD-419C-D34D-93CA-1A7441B1C057}" type="pres">
      <dgm:prSet presAssocID="{2456DE8A-EDC4-9746-BB6B-7A6A59D95178}" presName="parentText" presStyleLbl="node1" presStyleIdx="3" presStyleCnt="4">
        <dgm:presLayoutVars>
          <dgm:chMax val="1"/>
          <dgm:bulletEnabled val="1"/>
        </dgm:presLayoutVars>
      </dgm:prSet>
      <dgm:spPr/>
      <dgm:t>
        <a:bodyPr/>
        <a:lstStyle/>
        <a:p>
          <a:endParaRPr lang="en-US"/>
        </a:p>
      </dgm:t>
    </dgm:pt>
    <dgm:pt modelId="{2B2FB733-5E31-4345-9621-2C50DF47771E}" type="pres">
      <dgm:prSet presAssocID="{2456DE8A-EDC4-9746-BB6B-7A6A59D95178}" presName="descendantText" presStyleLbl="alignAccFollowNode1" presStyleIdx="2" presStyleCnt="3" custScaleX="100000">
        <dgm:presLayoutVars>
          <dgm:bulletEnabled val="1"/>
        </dgm:presLayoutVars>
      </dgm:prSet>
      <dgm:spPr/>
      <dgm:t>
        <a:bodyPr/>
        <a:lstStyle/>
        <a:p>
          <a:endParaRPr lang="en-US"/>
        </a:p>
      </dgm:t>
    </dgm:pt>
  </dgm:ptLst>
  <dgm:cxnLst>
    <dgm:cxn modelId="{B20CAA6A-2792-D747-B2E8-0A306803B766}" type="presOf" srcId="{A159E45C-D8EB-7E4D-B243-E52602C5331E}" destId="{2B2FB733-5E31-4345-9621-2C50DF47771E}" srcOrd="0" destOrd="0" presId="urn:microsoft.com/office/officeart/2005/8/layout/vList5"/>
    <dgm:cxn modelId="{89E35464-0D9A-6B4B-9908-4B61CA64532B}" type="presOf" srcId="{76CE69D1-EF2C-814A-B8B5-2BADFA34F6F5}" destId="{270624F7-0E70-214D-BC4F-42D7DEF54FDF}" srcOrd="0" destOrd="0" presId="urn:microsoft.com/office/officeart/2005/8/layout/vList5"/>
    <dgm:cxn modelId="{05ED6A90-4F5F-494F-B6F4-67949C9C534C}" srcId="{037A1E89-0AB3-254E-9B0A-CA9B14271E02}" destId="{91F88060-7006-B040-8E91-C4A541A32B29}" srcOrd="2" destOrd="0" parTransId="{5BB64A99-97BB-7747-ABFA-CB098C54AF67}" sibTransId="{83B204A5-9B90-454C-8E51-0F50164B37EA}"/>
    <dgm:cxn modelId="{C1E2C10F-FF92-254A-9458-C4E9FE0F26BA}" type="presOf" srcId="{037A1E89-0AB3-254E-9B0A-CA9B14271E02}" destId="{B2E3378B-99C4-7741-B081-AE623D2E9C95}" srcOrd="0" destOrd="0" presId="urn:microsoft.com/office/officeart/2005/8/layout/vList5"/>
    <dgm:cxn modelId="{2B7FA632-525E-1947-9DE7-18B17600E003}" srcId="{037A1E89-0AB3-254E-9B0A-CA9B14271E02}" destId="{76CE69D1-EF2C-814A-B8B5-2BADFA34F6F5}" srcOrd="1" destOrd="0" parTransId="{65AD0798-5B93-6B48-ADC2-E5FF7247D223}" sibTransId="{869FB12D-2B56-284F-961F-5014B58A5D48}"/>
    <dgm:cxn modelId="{80B37B12-F8FB-CC41-8EAA-0D302AA5E49B}" type="presOf" srcId="{91F88060-7006-B040-8E91-C4A541A32B29}" destId="{14B1700B-F95D-A643-8B70-FC74298EC165}" srcOrd="0" destOrd="0" presId="urn:microsoft.com/office/officeart/2005/8/layout/vList5"/>
    <dgm:cxn modelId="{72D8AA0D-A37F-954B-980E-3DF5768651EC}" type="presOf" srcId="{2456DE8A-EDC4-9746-BB6B-7A6A59D95178}" destId="{25FF92CD-419C-D34D-93CA-1A7441B1C057}" srcOrd="0" destOrd="0" presId="urn:microsoft.com/office/officeart/2005/8/layout/vList5"/>
    <dgm:cxn modelId="{9099357C-4DF1-BB40-82A2-4E50A7014912}" srcId="{037A1E89-0AB3-254E-9B0A-CA9B14271E02}" destId="{C37A03C3-EFE2-C94B-AEFE-D3DF307902BD}" srcOrd="0" destOrd="0" parTransId="{D423BF4E-F24D-9846-BB3D-98339D9B6C98}" sibTransId="{E4EAD7AA-BC48-FA42-B5EC-62D60854EBA7}"/>
    <dgm:cxn modelId="{BB82D469-A1F5-E146-ACC4-6FAE1E0C3A1B}" srcId="{037A1E89-0AB3-254E-9B0A-CA9B14271E02}" destId="{2456DE8A-EDC4-9746-BB6B-7A6A59D95178}" srcOrd="3" destOrd="0" parTransId="{9DC1DE51-2192-6A41-A13F-56ABFA1C8719}" sibTransId="{2296E055-847E-D54F-8069-9AD2EB774F2A}"/>
    <dgm:cxn modelId="{BC3017D8-D460-A144-83CD-BC0AE3B9971C}" srcId="{91F88060-7006-B040-8E91-C4A541A32B29}" destId="{55B94FE8-15D4-6B41-B8C5-56A2A9E8DE17}" srcOrd="0" destOrd="0" parTransId="{B0DD598A-D3F0-AC4D-950E-74E547DE7570}" sibTransId="{D40C0C6E-2CE1-CB4E-904E-E828CDFAFC7D}"/>
    <dgm:cxn modelId="{8A5A45A0-B5DB-D541-8E9C-E21924535479}" srcId="{2456DE8A-EDC4-9746-BB6B-7A6A59D95178}" destId="{A159E45C-D8EB-7E4D-B243-E52602C5331E}" srcOrd="0" destOrd="0" parTransId="{90C031C9-7E77-9D4A-A2FF-E8C9438A366F}" sibTransId="{1B6DC714-3223-2644-941A-ED72D86EE808}"/>
    <dgm:cxn modelId="{EEF29602-730D-7740-9F37-D0252DCF10EE}" type="presOf" srcId="{887C5F04-8EB9-4A44-BEC2-85C034516958}" destId="{16BF02FD-EAD1-1246-AE0F-5E1B7B51E9E6}" srcOrd="0" destOrd="0" presId="urn:microsoft.com/office/officeart/2005/8/layout/vList5"/>
    <dgm:cxn modelId="{868B2032-14B5-A240-A20B-B258705C9211}" type="presOf" srcId="{C37A03C3-EFE2-C94B-AEFE-D3DF307902BD}" destId="{3D2479BA-15C2-F94D-8EE8-0599FC568DE1}" srcOrd="0" destOrd="0" presId="urn:microsoft.com/office/officeart/2005/8/layout/vList5"/>
    <dgm:cxn modelId="{AF1B4053-2675-324A-B79B-660E246F5178}" type="presOf" srcId="{55B94FE8-15D4-6B41-B8C5-56A2A9E8DE17}" destId="{539FDA2D-CD10-684C-85D3-1CC46D8839CB}" srcOrd="0" destOrd="0" presId="urn:microsoft.com/office/officeart/2005/8/layout/vList5"/>
    <dgm:cxn modelId="{562D7711-0672-1B41-806D-074062CEB73B}" srcId="{76CE69D1-EF2C-814A-B8B5-2BADFA34F6F5}" destId="{887C5F04-8EB9-4A44-BEC2-85C034516958}" srcOrd="0" destOrd="0" parTransId="{EEB5DDB5-A73C-AC40-9D33-DE566D6D4F37}" sibTransId="{CC407445-D6F8-FA4D-89AC-3E99C32C5AD0}"/>
    <dgm:cxn modelId="{37EBE1E5-C466-854A-AF65-93FD1661834E}" type="presParOf" srcId="{B2E3378B-99C4-7741-B081-AE623D2E9C95}" destId="{A539D728-8184-F543-92B5-78D1523A3D53}" srcOrd="0" destOrd="0" presId="urn:microsoft.com/office/officeart/2005/8/layout/vList5"/>
    <dgm:cxn modelId="{003BDC59-2E9A-0348-AFE3-2CDCD3AA9521}" type="presParOf" srcId="{A539D728-8184-F543-92B5-78D1523A3D53}" destId="{3D2479BA-15C2-F94D-8EE8-0599FC568DE1}" srcOrd="0" destOrd="0" presId="urn:microsoft.com/office/officeart/2005/8/layout/vList5"/>
    <dgm:cxn modelId="{9C2BE3CA-0811-DD4E-AA65-E4279D16973F}" type="presParOf" srcId="{B2E3378B-99C4-7741-B081-AE623D2E9C95}" destId="{91FDCF77-ACB4-574A-850D-D01B2CDD7256}" srcOrd="1" destOrd="0" presId="urn:microsoft.com/office/officeart/2005/8/layout/vList5"/>
    <dgm:cxn modelId="{DA835BA5-2D6C-DA4B-B846-94A81541FA96}" type="presParOf" srcId="{B2E3378B-99C4-7741-B081-AE623D2E9C95}" destId="{457280EC-50CB-3E42-966F-1B6BF46D92F4}" srcOrd="2" destOrd="0" presId="urn:microsoft.com/office/officeart/2005/8/layout/vList5"/>
    <dgm:cxn modelId="{F11B8D6A-D499-D24B-A01B-A0039FE68BA8}" type="presParOf" srcId="{457280EC-50CB-3E42-966F-1B6BF46D92F4}" destId="{270624F7-0E70-214D-BC4F-42D7DEF54FDF}" srcOrd="0" destOrd="0" presId="urn:microsoft.com/office/officeart/2005/8/layout/vList5"/>
    <dgm:cxn modelId="{E0BAC0BF-F16E-8743-B11D-AAAABBB1DC3A}" type="presParOf" srcId="{457280EC-50CB-3E42-966F-1B6BF46D92F4}" destId="{16BF02FD-EAD1-1246-AE0F-5E1B7B51E9E6}" srcOrd="1" destOrd="0" presId="urn:microsoft.com/office/officeart/2005/8/layout/vList5"/>
    <dgm:cxn modelId="{AA3961D7-C34A-A24E-B34C-D64CA823D793}" type="presParOf" srcId="{B2E3378B-99C4-7741-B081-AE623D2E9C95}" destId="{4BE87608-5FF4-6540-95E2-9E7A4A842753}" srcOrd="3" destOrd="0" presId="urn:microsoft.com/office/officeart/2005/8/layout/vList5"/>
    <dgm:cxn modelId="{F91110AE-DA36-884A-8678-6433E87C956B}" type="presParOf" srcId="{B2E3378B-99C4-7741-B081-AE623D2E9C95}" destId="{0ADFA3A9-B366-EB4B-8D6B-4B5E3C0740C4}" srcOrd="4" destOrd="0" presId="urn:microsoft.com/office/officeart/2005/8/layout/vList5"/>
    <dgm:cxn modelId="{D6497F85-C742-1944-95FD-ED42D48E6771}" type="presParOf" srcId="{0ADFA3A9-B366-EB4B-8D6B-4B5E3C0740C4}" destId="{14B1700B-F95D-A643-8B70-FC74298EC165}" srcOrd="0" destOrd="0" presId="urn:microsoft.com/office/officeart/2005/8/layout/vList5"/>
    <dgm:cxn modelId="{EA7130D2-52C2-A243-BB85-9E811C55324B}" type="presParOf" srcId="{0ADFA3A9-B366-EB4B-8D6B-4B5E3C0740C4}" destId="{539FDA2D-CD10-684C-85D3-1CC46D8839CB}" srcOrd="1" destOrd="0" presId="urn:microsoft.com/office/officeart/2005/8/layout/vList5"/>
    <dgm:cxn modelId="{04E9815D-CD51-AC46-9F40-345B18B23185}" type="presParOf" srcId="{B2E3378B-99C4-7741-B081-AE623D2E9C95}" destId="{AEB18ADA-823F-2F46-9FA9-1EBA3B3D7BDA}" srcOrd="5" destOrd="0" presId="urn:microsoft.com/office/officeart/2005/8/layout/vList5"/>
    <dgm:cxn modelId="{67DFAB38-ABB6-4045-A014-96C5B9BE2E28}" type="presParOf" srcId="{B2E3378B-99C4-7741-B081-AE623D2E9C95}" destId="{9D059A7F-0F25-1144-91D5-410B73669E3E}" srcOrd="6" destOrd="0" presId="urn:microsoft.com/office/officeart/2005/8/layout/vList5"/>
    <dgm:cxn modelId="{39DB25D2-62F9-D647-8276-A0FEAFC74F77}" type="presParOf" srcId="{9D059A7F-0F25-1144-91D5-410B73669E3E}" destId="{25FF92CD-419C-D34D-93CA-1A7441B1C057}" srcOrd="0" destOrd="0" presId="urn:microsoft.com/office/officeart/2005/8/layout/vList5"/>
    <dgm:cxn modelId="{316D0C10-A5DF-2644-81DF-1060E845CF1E}" type="presParOf" srcId="{9D059A7F-0F25-1144-91D5-410B73669E3E}" destId="{2B2FB733-5E31-4345-9621-2C50DF47771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37A1E89-0AB3-254E-9B0A-CA9B14271E02}"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C37A03C3-EFE2-C94B-AEFE-D3DF307902BD}">
      <dgm:prSet phldrT="[Text]" custT="1"/>
      <dgm:spPr>
        <a:solidFill>
          <a:schemeClr val="tx1">
            <a:lumMod val="25000"/>
          </a:schemeClr>
        </a:solidFill>
        <a:ln>
          <a:solidFill>
            <a:schemeClr val="bg1">
              <a:lumMod val="50000"/>
              <a:lumOff val="50000"/>
            </a:schemeClr>
          </a:solidFill>
        </a:ln>
        <a:effectLst>
          <a:glow>
            <a:scrgbClr r="0" g="0" b="0"/>
          </a:glow>
        </a:effectLst>
        <a:scene3d>
          <a:camera prst="orthographicFront"/>
          <a:lightRig rig="brightRoom" dir="tl">
            <a:rot lat="0" lon="0" rev="8700000"/>
          </a:lightRig>
        </a:scene3d>
        <a:sp3d>
          <a:bevelT w="0" h="0"/>
          <a:contourClr>
            <a:scrgbClr r="0" g="0" b="0">
              <a:tint val="70000"/>
            </a:scrgbClr>
          </a:contourClr>
        </a:sp3d>
      </dgm:spPr>
      <dgm:t>
        <a:bodyPr/>
        <a:lstStyle/>
        <a:p>
          <a:r>
            <a:rPr lang="en-US" sz="3600" b="1" dirty="0" smtClean="0">
              <a:ln>
                <a:noFill/>
              </a:ln>
              <a:solidFill>
                <a:srgbClr val="FFFFFF"/>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EXTERNAL CSS</a:t>
          </a:r>
          <a:endParaRPr lang="en-US" sz="3600" b="1" dirty="0">
            <a:ln>
              <a:noFill/>
            </a:ln>
            <a:solidFill>
              <a:srgbClr val="FFFFFF"/>
            </a:solidFill>
          </a:endParaRPr>
        </a:p>
      </dgm:t>
    </dgm:pt>
    <dgm:pt modelId="{D423BF4E-F24D-9846-BB3D-98339D9B6C98}" type="parTrans" cxnId="{9099357C-4DF1-BB40-82A2-4E50A7014912}">
      <dgm:prSet/>
      <dgm:spPr/>
      <dgm:t>
        <a:bodyPr/>
        <a:lstStyle/>
        <a:p>
          <a:endParaRPr lang="en-US"/>
        </a:p>
      </dgm:t>
    </dgm:pt>
    <dgm:pt modelId="{E4EAD7AA-BC48-FA42-B5EC-62D60854EBA7}" type="sibTrans" cxnId="{9099357C-4DF1-BB40-82A2-4E50A7014912}">
      <dgm:prSet/>
      <dgm:spPr/>
      <dgm:t>
        <a:bodyPr/>
        <a:lstStyle/>
        <a:p>
          <a:endParaRPr lang="en-US"/>
        </a:p>
      </dgm:t>
    </dgm:pt>
    <dgm:pt modelId="{76CE69D1-EF2C-814A-B8B5-2BADFA34F6F5}">
      <dgm:prSet phldrT="[Text]" custT="1"/>
      <dgm:spPr>
        <a:solidFill>
          <a:srgbClr val="E6E6E6"/>
        </a:solidFill>
        <a:ln>
          <a:solidFill>
            <a:schemeClr val="bg1">
              <a:lumMod val="50000"/>
              <a:lumOff val="50000"/>
            </a:schemeClr>
          </a:solidFill>
        </a:ln>
        <a:effectLst>
          <a:glow>
            <a:scrgbClr r="0" g="0" b="0"/>
          </a:glow>
        </a:effectLst>
      </dgm:spPr>
      <dgm:t>
        <a:bodyPr/>
        <a:lstStyle/>
        <a:p>
          <a:r>
            <a:rPr lang="en-US" sz="2600" dirty="0" smtClean="0">
              <a:solidFill>
                <a:srgbClr val="3B0F10"/>
              </a:solidFill>
            </a:rPr>
            <a:t>Separate CSS file</a:t>
          </a:r>
          <a:endParaRPr lang="en-US" sz="2600" dirty="0">
            <a:solidFill>
              <a:srgbClr val="3B0F10"/>
            </a:solidFill>
          </a:endParaRPr>
        </a:p>
      </dgm:t>
    </dgm:pt>
    <dgm:pt modelId="{65AD0798-5B93-6B48-ADC2-E5FF7247D223}" type="parTrans" cxnId="{2B7FA632-525E-1947-9DE7-18B17600E003}">
      <dgm:prSet/>
      <dgm:spPr/>
      <dgm:t>
        <a:bodyPr/>
        <a:lstStyle/>
        <a:p>
          <a:endParaRPr lang="en-US"/>
        </a:p>
      </dgm:t>
    </dgm:pt>
    <dgm:pt modelId="{869FB12D-2B56-284F-961F-5014B58A5D48}" type="sibTrans" cxnId="{2B7FA632-525E-1947-9DE7-18B17600E003}">
      <dgm:prSet/>
      <dgm:spPr/>
      <dgm:t>
        <a:bodyPr/>
        <a:lstStyle/>
        <a:p>
          <a:endParaRPr lang="en-US"/>
        </a:p>
      </dgm:t>
    </dgm:pt>
    <dgm:pt modelId="{91F88060-7006-B040-8E91-C4A541A32B29}">
      <dgm:prSet phldrT="[Text]" custT="1"/>
      <dgm:spPr>
        <a:solidFill>
          <a:srgbClr val="E6E6E6"/>
        </a:solidFill>
        <a:ln>
          <a:solidFill>
            <a:schemeClr val="bg1">
              <a:lumMod val="50000"/>
              <a:lumOff val="50000"/>
            </a:schemeClr>
          </a:solidFill>
        </a:ln>
        <a:effectLst>
          <a:glow>
            <a:scrgbClr r="0" g="0" b="0"/>
          </a:glow>
        </a:effectLst>
      </dgm:spPr>
      <dgm:t>
        <a:bodyPr/>
        <a:lstStyle/>
        <a:p>
          <a:r>
            <a:rPr lang="en-US" sz="2600" dirty="0" smtClean="0">
              <a:solidFill>
                <a:srgbClr val="3B0F10"/>
              </a:solidFill>
            </a:rPr>
            <a:t>Can control multiple HTML files</a:t>
          </a:r>
          <a:endParaRPr lang="en-US" sz="2600" b="0" spc="130" dirty="0">
            <a:solidFill>
              <a:srgbClr val="3B0F10"/>
            </a:solidFill>
            <a:effectLst/>
          </a:endParaRPr>
        </a:p>
      </dgm:t>
    </dgm:pt>
    <dgm:pt modelId="{5BB64A99-97BB-7747-ABFA-CB098C54AF67}" type="parTrans" cxnId="{05ED6A90-4F5F-494F-B6F4-67949C9C534C}">
      <dgm:prSet/>
      <dgm:spPr/>
      <dgm:t>
        <a:bodyPr/>
        <a:lstStyle/>
        <a:p>
          <a:endParaRPr lang="en-US"/>
        </a:p>
      </dgm:t>
    </dgm:pt>
    <dgm:pt modelId="{83B204A5-9B90-454C-8E51-0F50164B37EA}" type="sibTrans" cxnId="{05ED6A90-4F5F-494F-B6F4-67949C9C534C}">
      <dgm:prSet/>
      <dgm:spPr/>
      <dgm:t>
        <a:bodyPr/>
        <a:lstStyle/>
        <a:p>
          <a:endParaRPr lang="en-US"/>
        </a:p>
      </dgm:t>
    </dgm:pt>
    <dgm:pt modelId="{55B94FE8-15D4-6B41-B8C5-56A2A9E8DE17}">
      <dgm:prSet phldrT="[Text]"/>
      <dgm:spPr>
        <a:solidFill>
          <a:schemeClr val="bg1">
            <a:lumMod val="75000"/>
            <a:lumOff val="25000"/>
          </a:schemeClr>
        </a:solidFill>
      </dgm:spPr>
      <dgm:t>
        <a:bodyPr/>
        <a:lstStyle/>
        <a:p>
          <a:r>
            <a:rPr lang="en-US"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External style sheets can control any number of X/HTML files.</a:t>
          </a:r>
          <a:endParaRPr lang="en-US" dirty="0">
            <a:solidFill>
              <a:srgbClr val="E1FFC9"/>
            </a:solidFill>
          </a:endParaRPr>
        </a:p>
      </dgm:t>
    </dgm:pt>
    <dgm:pt modelId="{B0DD598A-D3F0-AC4D-950E-74E547DE7570}" type="parTrans" cxnId="{BC3017D8-D460-A144-83CD-BC0AE3B9971C}">
      <dgm:prSet/>
      <dgm:spPr/>
      <dgm:t>
        <a:bodyPr/>
        <a:lstStyle/>
        <a:p>
          <a:endParaRPr lang="en-US"/>
        </a:p>
      </dgm:t>
    </dgm:pt>
    <dgm:pt modelId="{D40C0C6E-2CE1-CB4E-904E-E828CDFAFC7D}" type="sibTrans" cxnId="{BC3017D8-D460-A144-83CD-BC0AE3B9971C}">
      <dgm:prSet/>
      <dgm:spPr/>
      <dgm:t>
        <a:bodyPr/>
        <a:lstStyle/>
        <a:p>
          <a:endParaRPr lang="en-US"/>
        </a:p>
      </dgm:t>
    </dgm:pt>
    <dgm:pt modelId="{2456DE8A-EDC4-9746-BB6B-7A6A59D95178}">
      <dgm:prSet phldrT="[Text]" custT="1"/>
      <dgm:spPr>
        <a:solidFill>
          <a:srgbClr val="E6E6E6"/>
        </a:solidFill>
        <a:ln>
          <a:solidFill>
            <a:srgbClr val="DDD5D0"/>
          </a:solidFill>
        </a:ln>
        <a:effectLst>
          <a:glow>
            <a:scrgbClr r="0" g="0" b="0"/>
          </a:glow>
        </a:effectLst>
      </dgm:spPr>
      <dgm:t>
        <a:bodyPr/>
        <a:lstStyle/>
        <a:p>
          <a:r>
            <a:rPr lang="en-US" sz="2600" b="0" dirty="0" smtClean="0">
              <a:solidFill>
                <a:srgbClr val="3B0F10"/>
              </a:solidFill>
              <a:effectLst/>
              <a:latin typeface="Gill Sans" pitchFamily="-65" charset="0"/>
              <a:ea typeface="Gill Sans" pitchFamily="-65" charset="0"/>
              <a:cs typeface="Gill Sans" pitchFamily="-65" charset="0"/>
              <a:sym typeface="Gill Sans" pitchFamily="-65" charset="0"/>
            </a:rPr>
            <a:t>Preferred Choice</a:t>
          </a:r>
          <a:endParaRPr lang="en-US" sz="2600" b="0" dirty="0">
            <a:solidFill>
              <a:srgbClr val="3B0F10"/>
            </a:solidFill>
            <a:effectLst/>
          </a:endParaRPr>
        </a:p>
      </dgm:t>
    </dgm:pt>
    <dgm:pt modelId="{9DC1DE51-2192-6A41-A13F-56ABFA1C8719}" type="parTrans" cxnId="{BB82D469-A1F5-E146-ACC4-6FAE1E0C3A1B}">
      <dgm:prSet/>
      <dgm:spPr/>
      <dgm:t>
        <a:bodyPr/>
        <a:lstStyle/>
        <a:p>
          <a:endParaRPr lang="en-US"/>
        </a:p>
      </dgm:t>
    </dgm:pt>
    <dgm:pt modelId="{2296E055-847E-D54F-8069-9AD2EB774F2A}" type="sibTrans" cxnId="{BB82D469-A1F5-E146-ACC4-6FAE1E0C3A1B}">
      <dgm:prSet/>
      <dgm:spPr/>
      <dgm:t>
        <a:bodyPr/>
        <a:lstStyle/>
        <a:p>
          <a:endParaRPr lang="en-US"/>
        </a:p>
      </dgm:t>
    </dgm:pt>
    <dgm:pt modelId="{A159E45C-D8EB-7E4D-B243-E52602C5331E}">
      <dgm:prSet phldrT="[Text]"/>
      <dgm:spPr>
        <a:solidFill>
          <a:schemeClr val="bg1">
            <a:lumMod val="75000"/>
            <a:lumOff val="25000"/>
          </a:schemeClr>
        </a:solidFill>
      </dgm:spPr>
      <dgm:t>
        <a:bodyPr/>
        <a:lstStyle/>
        <a:p>
          <a:r>
            <a:rPr lang="en-US" sz="25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It is the best choice to allow scalability in websites so that a designer can change styles in one place as opposed to several (potentially hundreds of) files.</a:t>
          </a:r>
          <a:endParaRPr lang="en-US" sz="2500" dirty="0">
            <a:solidFill>
              <a:srgbClr val="E1FFC9"/>
            </a:solidFill>
          </a:endParaRPr>
        </a:p>
      </dgm:t>
    </dgm:pt>
    <dgm:pt modelId="{90C031C9-7E77-9D4A-A2FF-E8C9438A366F}" type="parTrans" cxnId="{8A5A45A0-B5DB-D541-8E9C-E21924535479}">
      <dgm:prSet/>
      <dgm:spPr/>
      <dgm:t>
        <a:bodyPr/>
        <a:lstStyle/>
        <a:p>
          <a:endParaRPr lang="en-US"/>
        </a:p>
      </dgm:t>
    </dgm:pt>
    <dgm:pt modelId="{1B6DC714-3223-2644-941A-ED72D86EE808}" type="sibTrans" cxnId="{8A5A45A0-B5DB-D541-8E9C-E21924535479}">
      <dgm:prSet/>
      <dgm:spPr/>
      <dgm:t>
        <a:bodyPr/>
        <a:lstStyle/>
        <a:p>
          <a:endParaRPr lang="en-US"/>
        </a:p>
      </dgm:t>
    </dgm:pt>
    <dgm:pt modelId="{887C5F04-8EB9-4A44-BEC2-85C034516958}">
      <dgm:prSet/>
      <dgm:spPr>
        <a:solidFill>
          <a:schemeClr val="bg1">
            <a:lumMod val="75000"/>
            <a:lumOff val="25000"/>
          </a:schemeClr>
        </a:solidFill>
      </dgm:spPr>
      <dgm:t>
        <a:bodyPr/>
        <a:lstStyle/>
        <a:p>
          <a:r>
            <a:rPr lang="en-US"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External css rules are written in a completely separate file from the XHTML pages.</a:t>
          </a:r>
          <a:endParaRPr lang="en-US" dirty="0">
            <a:solidFill>
              <a:schemeClr val="tx1"/>
            </a:solidFill>
          </a:endParaRPr>
        </a:p>
      </dgm:t>
    </dgm:pt>
    <dgm:pt modelId="{EEB5DDB5-A73C-AC40-9D33-DE566D6D4F37}" type="parTrans" cxnId="{562D7711-0672-1B41-806D-074062CEB73B}">
      <dgm:prSet/>
      <dgm:spPr/>
      <dgm:t>
        <a:bodyPr/>
        <a:lstStyle/>
        <a:p>
          <a:endParaRPr lang="en-US"/>
        </a:p>
      </dgm:t>
    </dgm:pt>
    <dgm:pt modelId="{CC407445-D6F8-FA4D-89AC-3E99C32C5AD0}" type="sibTrans" cxnId="{562D7711-0672-1B41-806D-074062CEB73B}">
      <dgm:prSet/>
      <dgm:spPr/>
      <dgm:t>
        <a:bodyPr/>
        <a:lstStyle/>
        <a:p>
          <a:endParaRPr lang="en-US"/>
        </a:p>
      </dgm:t>
    </dgm:pt>
    <dgm:pt modelId="{B2E3378B-99C4-7741-B081-AE623D2E9C95}" type="pres">
      <dgm:prSet presAssocID="{037A1E89-0AB3-254E-9B0A-CA9B14271E02}" presName="Name0" presStyleCnt="0">
        <dgm:presLayoutVars>
          <dgm:dir/>
          <dgm:animLvl val="lvl"/>
          <dgm:resizeHandles val="exact"/>
        </dgm:presLayoutVars>
      </dgm:prSet>
      <dgm:spPr/>
      <dgm:t>
        <a:bodyPr/>
        <a:lstStyle/>
        <a:p>
          <a:endParaRPr lang="en-US"/>
        </a:p>
      </dgm:t>
    </dgm:pt>
    <dgm:pt modelId="{A539D728-8184-F543-92B5-78D1523A3D53}" type="pres">
      <dgm:prSet presAssocID="{C37A03C3-EFE2-C94B-AEFE-D3DF307902BD}" presName="linNode" presStyleCnt="0"/>
      <dgm:spPr/>
    </dgm:pt>
    <dgm:pt modelId="{3D2479BA-15C2-F94D-8EE8-0599FC568DE1}" type="pres">
      <dgm:prSet presAssocID="{C37A03C3-EFE2-C94B-AEFE-D3DF307902BD}" presName="parentText" presStyleLbl="node1" presStyleIdx="0" presStyleCnt="4" custScaleX="277778" custScaleY="33130">
        <dgm:presLayoutVars>
          <dgm:chMax val="1"/>
          <dgm:bulletEnabled val="1"/>
        </dgm:presLayoutVars>
      </dgm:prSet>
      <dgm:spPr/>
      <dgm:t>
        <a:bodyPr/>
        <a:lstStyle/>
        <a:p>
          <a:endParaRPr lang="en-US"/>
        </a:p>
      </dgm:t>
    </dgm:pt>
    <dgm:pt modelId="{91FDCF77-ACB4-574A-850D-D01B2CDD7256}" type="pres">
      <dgm:prSet presAssocID="{E4EAD7AA-BC48-FA42-B5EC-62D60854EBA7}" presName="sp" presStyleCnt="0"/>
      <dgm:spPr/>
    </dgm:pt>
    <dgm:pt modelId="{457280EC-50CB-3E42-966F-1B6BF46D92F4}" type="pres">
      <dgm:prSet presAssocID="{76CE69D1-EF2C-814A-B8B5-2BADFA34F6F5}" presName="linNode" presStyleCnt="0"/>
      <dgm:spPr/>
    </dgm:pt>
    <dgm:pt modelId="{270624F7-0E70-214D-BC4F-42D7DEF54FDF}" type="pres">
      <dgm:prSet presAssocID="{76CE69D1-EF2C-814A-B8B5-2BADFA34F6F5}" presName="parentText" presStyleLbl="node1" presStyleIdx="1" presStyleCnt="4">
        <dgm:presLayoutVars>
          <dgm:chMax val="1"/>
          <dgm:bulletEnabled val="1"/>
        </dgm:presLayoutVars>
      </dgm:prSet>
      <dgm:spPr/>
      <dgm:t>
        <a:bodyPr/>
        <a:lstStyle/>
        <a:p>
          <a:endParaRPr lang="en-US"/>
        </a:p>
      </dgm:t>
    </dgm:pt>
    <dgm:pt modelId="{16BF02FD-EAD1-1246-AE0F-5E1B7B51E9E6}" type="pres">
      <dgm:prSet presAssocID="{76CE69D1-EF2C-814A-B8B5-2BADFA34F6F5}" presName="descendantText" presStyleLbl="alignAccFollowNode1" presStyleIdx="0" presStyleCnt="3" custScaleX="100098">
        <dgm:presLayoutVars>
          <dgm:bulletEnabled val="1"/>
        </dgm:presLayoutVars>
      </dgm:prSet>
      <dgm:spPr/>
      <dgm:t>
        <a:bodyPr/>
        <a:lstStyle/>
        <a:p>
          <a:endParaRPr lang="en-US"/>
        </a:p>
      </dgm:t>
    </dgm:pt>
    <dgm:pt modelId="{4BE87608-5FF4-6540-95E2-9E7A4A842753}" type="pres">
      <dgm:prSet presAssocID="{869FB12D-2B56-284F-961F-5014B58A5D48}" presName="sp" presStyleCnt="0"/>
      <dgm:spPr/>
    </dgm:pt>
    <dgm:pt modelId="{0ADFA3A9-B366-EB4B-8D6B-4B5E3C0740C4}" type="pres">
      <dgm:prSet presAssocID="{91F88060-7006-B040-8E91-C4A541A32B29}" presName="linNode" presStyleCnt="0"/>
      <dgm:spPr/>
    </dgm:pt>
    <dgm:pt modelId="{14B1700B-F95D-A643-8B70-FC74298EC165}" type="pres">
      <dgm:prSet presAssocID="{91F88060-7006-B040-8E91-C4A541A32B29}" presName="parentText" presStyleLbl="node1" presStyleIdx="2" presStyleCnt="4">
        <dgm:presLayoutVars>
          <dgm:chMax val="1"/>
          <dgm:bulletEnabled val="1"/>
        </dgm:presLayoutVars>
      </dgm:prSet>
      <dgm:spPr/>
      <dgm:t>
        <a:bodyPr/>
        <a:lstStyle/>
        <a:p>
          <a:endParaRPr lang="en-US"/>
        </a:p>
      </dgm:t>
    </dgm:pt>
    <dgm:pt modelId="{539FDA2D-CD10-684C-85D3-1CC46D8839CB}" type="pres">
      <dgm:prSet presAssocID="{91F88060-7006-B040-8E91-C4A541A32B29}" presName="descendantText" presStyleLbl="alignAccFollowNode1" presStyleIdx="1" presStyleCnt="3">
        <dgm:presLayoutVars>
          <dgm:bulletEnabled val="1"/>
        </dgm:presLayoutVars>
      </dgm:prSet>
      <dgm:spPr/>
      <dgm:t>
        <a:bodyPr/>
        <a:lstStyle/>
        <a:p>
          <a:endParaRPr lang="en-US"/>
        </a:p>
      </dgm:t>
    </dgm:pt>
    <dgm:pt modelId="{AEB18ADA-823F-2F46-9FA9-1EBA3B3D7BDA}" type="pres">
      <dgm:prSet presAssocID="{83B204A5-9B90-454C-8E51-0F50164B37EA}" presName="sp" presStyleCnt="0"/>
      <dgm:spPr/>
    </dgm:pt>
    <dgm:pt modelId="{9D059A7F-0F25-1144-91D5-410B73669E3E}" type="pres">
      <dgm:prSet presAssocID="{2456DE8A-EDC4-9746-BB6B-7A6A59D95178}" presName="linNode" presStyleCnt="0"/>
      <dgm:spPr/>
    </dgm:pt>
    <dgm:pt modelId="{25FF92CD-419C-D34D-93CA-1A7441B1C057}" type="pres">
      <dgm:prSet presAssocID="{2456DE8A-EDC4-9746-BB6B-7A6A59D95178}" presName="parentText" presStyleLbl="node1" presStyleIdx="3" presStyleCnt="4">
        <dgm:presLayoutVars>
          <dgm:chMax val="1"/>
          <dgm:bulletEnabled val="1"/>
        </dgm:presLayoutVars>
      </dgm:prSet>
      <dgm:spPr/>
      <dgm:t>
        <a:bodyPr/>
        <a:lstStyle/>
        <a:p>
          <a:endParaRPr lang="en-US"/>
        </a:p>
      </dgm:t>
    </dgm:pt>
    <dgm:pt modelId="{2B2FB733-5E31-4345-9621-2C50DF47771E}" type="pres">
      <dgm:prSet presAssocID="{2456DE8A-EDC4-9746-BB6B-7A6A59D95178}" presName="descendantText" presStyleLbl="alignAccFollowNode1" presStyleIdx="2" presStyleCnt="3" custScaleX="100000">
        <dgm:presLayoutVars>
          <dgm:bulletEnabled val="1"/>
        </dgm:presLayoutVars>
      </dgm:prSet>
      <dgm:spPr/>
      <dgm:t>
        <a:bodyPr/>
        <a:lstStyle/>
        <a:p>
          <a:endParaRPr lang="en-US"/>
        </a:p>
      </dgm:t>
    </dgm:pt>
  </dgm:ptLst>
  <dgm:cxnLst>
    <dgm:cxn modelId="{562D7711-0672-1B41-806D-074062CEB73B}" srcId="{76CE69D1-EF2C-814A-B8B5-2BADFA34F6F5}" destId="{887C5F04-8EB9-4A44-BEC2-85C034516958}" srcOrd="0" destOrd="0" parTransId="{EEB5DDB5-A73C-AC40-9D33-DE566D6D4F37}" sibTransId="{CC407445-D6F8-FA4D-89AC-3E99C32C5AD0}"/>
    <dgm:cxn modelId="{998F2FE9-4B0E-AF45-B674-01FFA7CA50AB}" type="presOf" srcId="{2456DE8A-EDC4-9746-BB6B-7A6A59D95178}" destId="{25FF92CD-419C-D34D-93CA-1A7441B1C057}" srcOrd="0" destOrd="0" presId="urn:microsoft.com/office/officeart/2005/8/layout/vList5"/>
    <dgm:cxn modelId="{8A5A45A0-B5DB-D541-8E9C-E21924535479}" srcId="{2456DE8A-EDC4-9746-BB6B-7A6A59D95178}" destId="{A159E45C-D8EB-7E4D-B243-E52602C5331E}" srcOrd="0" destOrd="0" parTransId="{90C031C9-7E77-9D4A-A2FF-E8C9438A366F}" sibTransId="{1B6DC714-3223-2644-941A-ED72D86EE808}"/>
    <dgm:cxn modelId="{2B7FA632-525E-1947-9DE7-18B17600E003}" srcId="{037A1E89-0AB3-254E-9B0A-CA9B14271E02}" destId="{76CE69D1-EF2C-814A-B8B5-2BADFA34F6F5}" srcOrd="1" destOrd="0" parTransId="{65AD0798-5B93-6B48-ADC2-E5FF7247D223}" sibTransId="{869FB12D-2B56-284F-961F-5014B58A5D48}"/>
    <dgm:cxn modelId="{83A19343-09F2-0F4F-8BAF-BC491DA87162}" type="presOf" srcId="{A159E45C-D8EB-7E4D-B243-E52602C5331E}" destId="{2B2FB733-5E31-4345-9621-2C50DF47771E}" srcOrd="0" destOrd="0" presId="urn:microsoft.com/office/officeart/2005/8/layout/vList5"/>
    <dgm:cxn modelId="{BC3017D8-D460-A144-83CD-BC0AE3B9971C}" srcId="{91F88060-7006-B040-8E91-C4A541A32B29}" destId="{55B94FE8-15D4-6B41-B8C5-56A2A9E8DE17}" srcOrd="0" destOrd="0" parTransId="{B0DD598A-D3F0-AC4D-950E-74E547DE7570}" sibTransId="{D40C0C6E-2CE1-CB4E-904E-E828CDFAFC7D}"/>
    <dgm:cxn modelId="{94F58134-E8D1-544B-8F41-CD38F196C1D7}" type="presOf" srcId="{887C5F04-8EB9-4A44-BEC2-85C034516958}" destId="{16BF02FD-EAD1-1246-AE0F-5E1B7B51E9E6}" srcOrd="0" destOrd="0" presId="urn:microsoft.com/office/officeart/2005/8/layout/vList5"/>
    <dgm:cxn modelId="{5D764CE7-3680-9846-8FE3-ECA9DD5CE61D}" type="presOf" srcId="{C37A03C3-EFE2-C94B-AEFE-D3DF307902BD}" destId="{3D2479BA-15C2-F94D-8EE8-0599FC568DE1}" srcOrd="0" destOrd="0" presId="urn:microsoft.com/office/officeart/2005/8/layout/vList5"/>
    <dgm:cxn modelId="{05ED6A90-4F5F-494F-B6F4-67949C9C534C}" srcId="{037A1E89-0AB3-254E-9B0A-CA9B14271E02}" destId="{91F88060-7006-B040-8E91-C4A541A32B29}" srcOrd="2" destOrd="0" parTransId="{5BB64A99-97BB-7747-ABFA-CB098C54AF67}" sibTransId="{83B204A5-9B90-454C-8E51-0F50164B37EA}"/>
    <dgm:cxn modelId="{AC690CBA-66DE-3144-984D-643B1665F834}" type="presOf" srcId="{037A1E89-0AB3-254E-9B0A-CA9B14271E02}" destId="{B2E3378B-99C4-7741-B081-AE623D2E9C95}" srcOrd="0" destOrd="0" presId="urn:microsoft.com/office/officeart/2005/8/layout/vList5"/>
    <dgm:cxn modelId="{753805BF-FA68-AE4F-BDA2-7860D1DDE6A5}" type="presOf" srcId="{91F88060-7006-B040-8E91-C4A541A32B29}" destId="{14B1700B-F95D-A643-8B70-FC74298EC165}" srcOrd="0" destOrd="0" presId="urn:microsoft.com/office/officeart/2005/8/layout/vList5"/>
    <dgm:cxn modelId="{2C74FCCE-7503-F340-928B-3A61DBD810CA}" type="presOf" srcId="{55B94FE8-15D4-6B41-B8C5-56A2A9E8DE17}" destId="{539FDA2D-CD10-684C-85D3-1CC46D8839CB}" srcOrd="0" destOrd="0" presId="urn:microsoft.com/office/officeart/2005/8/layout/vList5"/>
    <dgm:cxn modelId="{F9503809-8A35-054B-85B1-369F2086B588}" type="presOf" srcId="{76CE69D1-EF2C-814A-B8B5-2BADFA34F6F5}" destId="{270624F7-0E70-214D-BC4F-42D7DEF54FDF}" srcOrd="0" destOrd="0" presId="urn:microsoft.com/office/officeart/2005/8/layout/vList5"/>
    <dgm:cxn modelId="{9099357C-4DF1-BB40-82A2-4E50A7014912}" srcId="{037A1E89-0AB3-254E-9B0A-CA9B14271E02}" destId="{C37A03C3-EFE2-C94B-AEFE-D3DF307902BD}" srcOrd="0" destOrd="0" parTransId="{D423BF4E-F24D-9846-BB3D-98339D9B6C98}" sibTransId="{E4EAD7AA-BC48-FA42-B5EC-62D60854EBA7}"/>
    <dgm:cxn modelId="{BB82D469-A1F5-E146-ACC4-6FAE1E0C3A1B}" srcId="{037A1E89-0AB3-254E-9B0A-CA9B14271E02}" destId="{2456DE8A-EDC4-9746-BB6B-7A6A59D95178}" srcOrd="3" destOrd="0" parTransId="{9DC1DE51-2192-6A41-A13F-56ABFA1C8719}" sibTransId="{2296E055-847E-D54F-8069-9AD2EB774F2A}"/>
    <dgm:cxn modelId="{F86A95CF-7304-144A-A339-67CAD3690543}" type="presParOf" srcId="{B2E3378B-99C4-7741-B081-AE623D2E9C95}" destId="{A539D728-8184-F543-92B5-78D1523A3D53}" srcOrd="0" destOrd="0" presId="urn:microsoft.com/office/officeart/2005/8/layout/vList5"/>
    <dgm:cxn modelId="{155C4C21-CF29-6841-B458-B67A8596532B}" type="presParOf" srcId="{A539D728-8184-F543-92B5-78D1523A3D53}" destId="{3D2479BA-15C2-F94D-8EE8-0599FC568DE1}" srcOrd="0" destOrd="0" presId="urn:microsoft.com/office/officeart/2005/8/layout/vList5"/>
    <dgm:cxn modelId="{15774B1A-46F9-7647-B0B7-2D07DA9BBDA6}" type="presParOf" srcId="{B2E3378B-99C4-7741-B081-AE623D2E9C95}" destId="{91FDCF77-ACB4-574A-850D-D01B2CDD7256}" srcOrd="1" destOrd="0" presId="urn:microsoft.com/office/officeart/2005/8/layout/vList5"/>
    <dgm:cxn modelId="{1A4E6756-0E68-4144-8CA7-59779F9DFC36}" type="presParOf" srcId="{B2E3378B-99C4-7741-B081-AE623D2E9C95}" destId="{457280EC-50CB-3E42-966F-1B6BF46D92F4}" srcOrd="2" destOrd="0" presId="urn:microsoft.com/office/officeart/2005/8/layout/vList5"/>
    <dgm:cxn modelId="{BA96265C-BF39-5747-8A51-550186EA5D14}" type="presParOf" srcId="{457280EC-50CB-3E42-966F-1B6BF46D92F4}" destId="{270624F7-0E70-214D-BC4F-42D7DEF54FDF}" srcOrd="0" destOrd="0" presId="urn:microsoft.com/office/officeart/2005/8/layout/vList5"/>
    <dgm:cxn modelId="{C2667F38-AA26-5244-8C1C-41C992D18841}" type="presParOf" srcId="{457280EC-50CB-3E42-966F-1B6BF46D92F4}" destId="{16BF02FD-EAD1-1246-AE0F-5E1B7B51E9E6}" srcOrd="1" destOrd="0" presId="urn:microsoft.com/office/officeart/2005/8/layout/vList5"/>
    <dgm:cxn modelId="{720479D3-EE8A-CE4E-AD35-B8F4CC282873}" type="presParOf" srcId="{B2E3378B-99C4-7741-B081-AE623D2E9C95}" destId="{4BE87608-5FF4-6540-95E2-9E7A4A842753}" srcOrd="3" destOrd="0" presId="urn:microsoft.com/office/officeart/2005/8/layout/vList5"/>
    <dgm:cxn modelId="{DD5FA279-DEF8-4543-94E5-5B9490046481}" type="presParOf" srcId="{B2E3378B-99C4-7741-B081-AE623D2E9C95}" destId="{0ADFA3A9-B366-EB4B-8D6B-4B5E3C0740C4}" srcOrd="4" destOrd="0" presId="urn:microsoft.com/office/officeart/2005/8/layout/vList5"/>
    <dgm:cxn modelId="{EC430204-E7D3-7D46-9C80-C7DFDE617787}" type="presParOf" srcId="{0ADFA3A9-B366-EB4B-8D6B-4B5E3C0740C4}" destId="{14B1700B-F95D-A643-8B70-FC74298EC165}" srcOrd="0" destOrd="0" presId="urn:microsoft.com/office/officeart/2005/8/layout/vList5"/>
    <dgm:cxn modelId="{F406D790-ABB3-964B-AFF8-73073EA7AB9E}" type="presParOf" srcId="{0ADFA3A9-B366-EB4B-8D6B-4B5E3C0740C4}" destId="{539FDA2D-CD10-684C-85D3-1CC46D8839CB}" srcOrd="1" destOrd="0" presId="urn:microsoft.com/office/officeart/2005/8/layout/vList5"/>
    <dgm:cxn modelId="{6B77E2E8-F303-3643-86DC-CCEB8DA5EC80}" type="presParOf" srcId="{B2E3378B-99C4-7741-B081-AE623D2E9C95}" destId="{AEB18ADA-823F-2F46-9FA9-1EBA3B3D7BDA}" srcOrd="5" destOrd="0" presId="urn:microsoft.com/office/officeart/2005/8/layout/vList5"/>
    <dgm:cxn modelId="{730A5AD0-F7F8-A748-9555-4A9B0A8ABD67}" type="presParOf" srcId="{B2E3378B-99C4-7741-B081-AE623D2E9C95}" destId="{9D059A7F-0F25-1144-91D5-410B73669E3E}" srcOrd="6" destOrd="0" presId="urn:microsoft.com/office/officeart/2005/8/layout/vList5"/>
    <dgm:cxn modelId="{B050ECAE-23A1-DD42-9744-411943828501}" type="presParOf" srcId="{9D059A7F-0F25-1144-91D5-410B73669E3E}" destId="{25FF92CD-419C-D34D-93CA-1A7441B1C057}" srcOrd="0" destOrd="0" presId="urn:microsoft.com/office/officeart/2005/8/layout/vList5"/>
    <dgm:cxn modelId="{4B4E50E2-FECF-084A-9185-DE0B41826A8F}" type="presParOf" srcId="{9D059A7F-0F25-1144-91D5-410B73669E3E}" destId="{2B2FB733-5E31-4345-9621-2C50DF47771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01D5C-3762-4F58-9560-0545CC311619}">
      <dsp:nvSpPr>
        <dsp:cNvPr id="0" name=""/>
        <dsp:cNvSpPr/>
      </dsp:nvSpPr>
      <dsp:spPr>
        <a:xfrm>
          <a:off x="0" y="76201"/>
          <a:ext cx="11734799" cy="1501874"/>
        </a:xfrm>
        <a:prstGeom prst="rect">
          <a:avLst/>
        </a:prstGeom>
        <a:gradFill flip="none" rotWithShape="1">
          <a:gsLst>
            <a:gs pos="0">
              <a:schemeClr val="bg1">
                <a:lumMod val="85000"/>
                <a:lumOff val="15000"/>
              </a:schemeClr>
            </a:gs>
            <a:gs pos="100000">
              <a:schemeClr val="bg1">
                <a:lumMod val="65000"/>
                <a:lumOff val="35000"/>
              </a:schemeClr>
            </a:gs>
          </a:gsLst>
          <a:path path="rect">
            <a:fillToRect l="100000" t="100000"/>
          </a:path>
          <a:tileRect r="-100000" b="-100000"/>
        </a:gra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latin typeface="Gill Sans"/>
              <a:cs typeface="Gill Sans"/>
            </a:rPr>
            <a:t>You can also </a:t>
          </a:r>
          <a:r>
            <a:rPr lang="en-US" sz="2700" b="1" kern="1200" dirty="0" smtClean="0">
              <a:solidFill>
                <a:srgbClr val="F5C12E"/>
              </a:solidFill>
              <a:latin typeface="Gill Sans"/>
              <a:cs typeface="Gill Sans"/>
            </a:rPr>
            <a:t>group selectors</a:t>
          </a:r>
          <a:r>
            <a:rPr lang="en-US" sz="2700" kern="1200" dirty="0" smtClean="0">
              <a:latin typeface="Gill Sans"/>
              <a:cs typeface="Gill Sans"/>
            </a:rPr>
            <a:t> that use the same declaration block to write more efficient css rules. Here's an example of when it would be appropriate:</a:t>
          </a:r>
        </a:p>
        <a:p>
          <a:pPr lvl="0" algn="ctr" defTabSz="1200150">
            <a:lnSpc>
              <a:spcPct val="90000"/>
            </a:lnSpc>
            <a:spcBef>
              <a:spcPct val="0"/>
            </a:spcBef>
            <a:spcAft>
              <a:spcPct val="35000"/>
            </a:spcAft>
          </a:pPr>
          <a:r>
            <a:rPr lang="en-US" sz="2700" b="1" kern="1200" dirty="0" smtClean="0">
              <a:latin typeface="Gill Sans"/>
              <a:cs typeface="Gill Sans"/>
            </a:rPr>
            <a:t>Instead of...</a:t>
          </a:r>
          <a:endParaRPr lang="en-US" sz="2700" b="1" kern="1200" dirty="0">
            <a:latin typeface="Gill Sans"/>
            <a:cs typeface="Gill Sans"/>
          </a:endParaRPr>
        </a:p>
      </dsp:txBody>
      <dsp:txXfrm>
        <a:off x="0" y="76201"/>
        <a:ext cx="11734799" cy="1501874"/>
      </dsp:txXfrm>
    </dsp:sp>
    <dsp:sp modelId="{2E14F081-D5DC-46F8-88F8-6F00C80EAFBD}">
      <dsp:nvSpPr>
        <dsp:cNvPr id="0" name=""/>
        <dsp:cNvSpPr/>
      </dsp:nvSpPr>
      <dsp:spPr>
        <a:xfrm>
          <a:off x="1" y="1621834"/>
          <a:ext cx="3667121" cy="1991260"/>
        </a:xfrm>
        <a:prstGeom prst="rect">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p { color:#555555; }</a:t>
          </a:r>
          <a:endParaRPr lang="en-US" sz="2800" kern="1200" dirty="0"/>
        </a:p>
      </dsp:txBody>
      <dsp:txXfrm>
        <a:off x="1" y="1621834"/>
        <a:ext cx="3667121" cy="1991260"/>
      </dsp:txXfrm>
    </dsp:sp>
    <dsp:sp modelId="{26A2B11F-12EE-48EF-B305-A42F72B6FD58}">
      <dsp:nvSpPr>
        <dsp:cNvPr id="0" name=""/>
        <dsp:cNvSpPr/>
      </dsp:nvSpPr>
      <dsp:spPr>
        <a:xfrm>
          <a:off x="3667123" y="1621834"/>
          <a:ext cx="4033837" cy="1991260"/>
        </a:xfrm>
        <a:prstGeom prst="rect">
          <a:avLst/>
        </a:prstGeom>
        <a:gradFill rotWithShape="0">
          <a:gsLst>
            <a:gs pos="0">
              <a:schemeClr val="accent1">
                <a:alpha val="90000"/>
                <a:hueOff val="0"/>
                <a:satOff val="0"/>
                <a:lumOff val="0"/>
                <a:alphaOff val="-20000"/>
                <a:shade val="51000"/>
                <a:satMod val="130000"/>
              </a:schemeClr>
            </a:gs>
            <a:gs pos="80000">
              <a:schemeClr val="accent1">
                <a:alpha val="90000"/>
                <a:hueOff val="0"/>
                <a:satOff val="0"/>
                <a:lumOff val="0"/>
                <a:alphaOff val="-20000"/>
                <a:shade val="93000"/>
                <a:satMod val="130000"/>
              </a:schemeClr>
            </a:gs>
            <a:gs pos="100000">
              <a:schemeClr val="accent1">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.trailer { color:#555555; }</a:t>
          </a:r>
          <a:endParaRPr lang="en-US" sz="2800" kern="1200" dirty="0"/>
        </a:p>
      </dsp:txBody>
      <dsp:txXfrm>
        <a:off x="3667123" y="1621834"/>
        <a:ext cx="4033837" cy="1991260"/>
      </dsp:txXfrm>
    </dsp:sp>
    <dsp:sp modelId="{B80E2B02-975E-46F4-8F62-BB816EE45DB5}">
      <dsp:nvSpPr>
        <dsp:cNvPr id="0" name=""/>
        <dsp:cNvSpPr/>
      </dsp:nvSpPr>
      <dsp:spPr>
        <a:xfrm>
          <a:off x="7700960" y="1621834"/>
          <a:ext cx="4033837" cy="1991260"/>
        </a:xfrm>
        <a:prstGeom prst="rect">
          <a:avLst/>
        </a:prstGeom>
        <a:gradFill rotWithShape="0">
          <a:gsLst>
            <a:gs pos="0">
              <a:schemeClr val="accent1">
                <a:alpha val="90000"/>
                <a:hueOff val="0"/>
                <a:satOff val="0"/>
                <a:lumOff val="0"/>
                <a:alphaOff val="-40000"/>
                <a:shade val="51000"/>
                <a:satMod val="130000"/>
              </a:schemeClr>
            </a:gs>
            <a:gs pos="80000">
              <a:schemeClr val="accent1">
                <a:alpha val="90000"/>
                <a:hueOff val="0"/>
                <a:satOff val="0"/>
                <a:lumOff val="0"/>
                <a:alphaOff val="-40000"/>
                <a:shade val="93000"/>
                <a:satMod val="130000"/>
              </a:schemeClr>
            </a:gs>
            <a:gs pos="100000">
              <a:schemeClr val="accent1">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#header { color:#555555; }</a:t>
          </a:r>
          <a:endParaRPr lang="en-US" sz="2800" kern="1200" dirty="0"/>
        </a:p>
      </dsp:txBody>
      <dsp:txXfrm>
        <a:off x="7700960" y="1621834"/>
        <a:ext cx="4033837" cy="1991260"/>
      </dsp:txXfrm>
    </dsp:sp>
    <dsp:sp modelId="{708C5B44-760B-4141-9B9A-CDE37C5920C8}">
      <dsp:nvSpPr>
        <dsp:cNvPr id="0" name=""/>
        <dsp:cNvSpPr/>
      </dsp:nvSpPr>
      <dsp:spPr>
        <a:xfrm>
          <a:off x="0" y="3581402"/>
          <a:ext cx="11734799" cy="180375"/>
        </a:xfrm>
        <a:prstGeom prst="rect">
          <a:avLst/>
        </a:prstGeom>
        <a:gradFill flip="none" rotWithShape="1">
          <a:gsLst>
            <a:gs pos="0">
              <a:schemeClr val="bg1">
                <a:lumMod val="85000"/>
                <a:lumOff val="15000"/>
              </a:schemeClr>
            </a:gs>
            <a:gs pos="100000">
              <a:schemeClr val="bg1">
                <a:lumMod val="50000"/>
                <a:lumOff val="50000"/>
              </a:schemeClr>
            </a:gs>
          </a:gsLst>
          <a:path path="rect">
            <a:fillToRect l="100000" t="100000"/>
          </a:path>
          <a:tileRect r="-100000" b="-100000"/>
        </a:gra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32D470-A17E-4796-A582-E87EEAA53FFD}">
      <dsp:nvSpPr>
        <dsp:cNvPr id="0" name=""/>
        <dsp:cNvSpPr/>
      </dsp:nvSpPr>
      <dsp:spPr>
        <a:xfrm>
          <a:off x="0" y="0"/>
          <a:ext cx="11734799" cy="728133"/>
        </a:xfrm>
        <a:prstGeom prst="rect">
          <a:avLst/>
        </a:prstGeom>
        <a:gradFill flip="none" rotWithShape="1">
          <a:gsLst>
            <a:gs pos="0">
              <a:srgbClr val="800000"/>
            </a:gs>
            <a:gs pos="100000">
              <a:srgbClr val="FFA240"/>
            </a:gs>
          </a:gsLst>
          <a:path path="rect">
            <a:fillToRect l="100000" t="100000"/>
          </a:path>
          <a:tileRect r="-100000" b="-100000"/>
        </a:gra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smtClean="0">
              <a:latin typeface="Gill Sans"/>
              <a:cs typeface="Gill Sans"/>
            </a:rPr>
            <a:t>You could write …</a:t>
          </a:r>
          <a:endParaRPr lang="en-US" sz="3300" b="1" kern="1200" dirty="0">
            <a:latin typeface="Gill Sans"/>
            <a:cs typeface="Gill Sans"/>
          </a:endParaRPr>
        </a:p>
      </dsp:txBody>
      <dsp:txXfrm>
        <a:off x="0" y="0"/>
        <a:ext cx="11734799" cy="728133"/>
      </dsp:txXfrm>
    </dsp:sp>
    <dsp:sp modelId="{D6DECF56-0662-4AFF-99C3-B4E1BB2A1895}">
      <dsp:nvSpPr>
        <dsp:cNvPr id="0" name=""/>
        <dsp:cNvSpPr/>
      </dsp:nvSpPr>
      <dsp:spPr>
        <a:xfrm>
          <a:off x="0" y="728133"/>
          <a:ext cx="11734799" cy="1529079"/>
        </a:xfrm>
        <a:prstGeom prst="rect">
          <a:avLst/>
        </a:prstGeom>
        <a:gradFill flip="none" rotWithShape="0">
          <a:gsLst>
            <a:gs pos="100000">
              <a:srgbClr val="800000"/>
            </a:gs>
            <a:gs pos="0">
              <a:srgbClr val="4B0000"/>
            </a:gs>
          </a:gsLst>
          <a:lin ang="16200000" scaled="0"/>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p, .trailer, #header { color:#555555; }</a:t>
          </a:r>
          <a:endParaRPr lang="en-US" sz="4400" kern="1200" dirty="0"/>
        </a:p>
      </dsp:txBody>
      <dsp:txXfrm>
        <a:off x="0" y="728133"/>
        <a:ext cx="11734799" cy="1529079"/>
      </dsp:txXfrm>
    </dsp:sp>
    <dsp:sp modelId="{5FD725DD-08B2-47C5-B40B-3DEC32F7B20D}">
      <dsp:nvSpPr>
        <dsp:cNvPr id="0" name=""/>
        <dsp:cNvSpPr/>
      </dsp:nvSpPr>
      <dsp:spPr>
        <a:xfrm>
          <a:off x="0" y="2257212"/>
          <a:ext cx="11734799" cy="169897"/>
        </a:xfrm>
        <a:prstGeom prst="rect">
          <a:avLst/>
        </a:prstGeom>
        <a:gradFill flip="none" rotWithShape="1">
          <a:gsLst>
            <a:gs pos="0">
              <a:srgbClr val="800000"/>
            </a:gs>
            <a:gs pos="100000">
              <a:srgbClr val="FFA240"/>
            </a:gs>
          </a:gsLst>
          <a:path path="rect">
            <a:fillToRect l="100000" t="100000"/>
          </a:path>
          <a:tileRect r="-100000" b="-100000"/>
        </a:gra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2FF79C-B598-4B22-B533-3F8D00CCD4EE}">
      <dsp:nvSpPr>
        <dsp:cNvPr id="0" name=""/>
        <dsp:cNvSpPr/>
      </dsp:nvSpPr>
      <dsp:spPr>
        <a:xfrm>
          <a:off x="4320" y="168"/>
          <a:ext cx="11694409" cy="2970272"/>
        </a:xfrm>
        <a:prstGeom prst="roundRect">
          <a:avLst>
            <a:gd name="adj" fmla="val 10000"/>
          </a:avLst>
        </a:prstGeom>
        <a:gradFill flip="none" rotWithShape="1">
          <a:gsLst>
            <a:gs pos="0">
              <a:schemeClr val="bg1">
                <a:lumMod val="85000"/>
                <a:lumOff val="15000"/>
              </a:schemeClr>
            </a:gs>
            <a:gs pos="100000">
              <a:schemeClr val="bg1">
                <a:lumMod val="65000"/>
                <a:lumOff val="35000"/>
              </a:schemeClr>
            </a:gs>
          </a:gsLst>
          <a:path path="rect">
            <a:fillToRect l="100000" t="100000"/>
          </a:path>
          <a:tileRect r="-100000" b="-10000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You can also give your styles a greater level of control by nesting selectors in a parent-child relationship. What this means is that if you want only SOME instances of a class or html element to appear one way, but all other instances of it to appear another way, you can. </a:t>
          </a:r>
        </a:p>
        <a:p>
          <a:pPr lvl="0" algn="l" defTabSz="1111250">
            <a:lnSpc>
              <a:spcPct val="90000"/>
            </a:lnSpc>
            <a:spcBef>
              <a:spcPct val="0"/>
            </a:spcBef>
            <a:spcAft>
              <a:spcPct val="35000"/>
            </a:spcAft>
          </a:pPr>
          <a:r>
            <a:rPr lang="en-US" sz="2500" kern="1200" dirty="0" smtClean="0"/>
            <a:t>For instance, if you want link colors on a page to be green, except for in a class called "special" where links need to be pink, it would look like this:</a:t>
          </a:r>
          <a:endParaRPr lang="en-US" sz="2500" kern="1200" dirty="0"/>
        </a:p>
      </dsp:txBody>
      <dsp:txXfrm>
        <a:off x="91316" y="87164"/>
        <a:ext cx="11520417" cy="2796280"/>
      </dsp:txXfrm>
    </dsp:sp>
    <dsp:sp modelId="{8F299459-4ED9-47B1-B1D9-8D1B8747870E}">
      <dsp:nvSpPr>
        <dsp:cNvPr id="0" name=""/>
        <dsp:cNvSpPr/>
      </dsp:nvSpPr>
      <dsp:spPr>
        <a:xfrm>
          <a:off x="15734" y="3244685"/>
          <a:ext cx="5600566" cy="1503301"/>
        </a:xfrm>
        <a:prstGeom prst="roundRect">
          <a:avLst>
            <a:gd name="adj" fmla="val 10000"/>
          </a:avLst>
        </a:prstGeom>
        <a:gradFill flip="none" rotWithShape="1">
          <a:gsLst>
            <a:gs pos="0">
              <a:schemeClr val="accent5">
                <a:lumMod val="50000"/>
              </a:schemeClr>
            </a:gs>
            <a:gs pos="100000">
              <a:schemeClr val="accent5">
                <a:lumMod val="75000"/>
              </a:schemeClr>
            </a:gs>
          </a:gsLst>
          <a:path path="rect">
            <a:fillToRect l="100000" t="100000"/>
          </a:path>
          <a:tileRect r="-100000" b="-10000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smtClean="0">
              <a:solidFill>
                <a:srgbClr val="A4FF67"/>
              </a:solidFill>
            </a:rPr>
            <a:t>normal link code</a:t>
          </a:r>
          <a:endParaRPr lang="en-US" sz="2500" kern="1200" dirty="0">
            <a:solidFill>
              <a:srgbClr val="A4FF67"/>
            </a:solidFill>
          </a:endParaRPr>
        </a:p>
      </dsp:txBody>
      <dsp:txXfrm>
        <a:off x="59764" y="3288715"/>
        <a:ext cx="5512506" cy="1415241"/>
      </dsp:txXfrm>
    </dsp:sp>
    <dsp:sp modelId="{3D556E1C-06CF-4341-8D7F-B515B80855F9}">
      <dsp:nvSpPr>
        <dsp:cNvPr id="0" name=""/>
        <dsp:cNvSpPr/>
      </dsp:nvSpPr>
      <dsp:spPr>
        <a:xfrm>
          <a:off x="15734" y="5022231"/>
          <a:ext cx="5600566" cy="1413325"/>
        </a:xfrm>
        <a:prstGeom prst="roundRect">
          <a:avLst>
            <a:gd name="adj" fmla="val 10000"/>
          </a:avLst>
        </a:prstGeom>
        <a:gradFill flip="none" rotWithShape="1">
          <a:gsLst>
            <a:gs pos="0">
              <a:srgbClr val="690000"/>
            </a:gs>
            <a:gs pos="100000">
              <a:srgbClr val="3B0F10"/>
            </a:gs>
          </a:gsLst>
          <a:path path="rect">
            <a:fillToRect l="100000" t="100000"/>
          </a:path>
          <a:tileRect r="-100000" b="-10000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smtClean="0">
              <a:solidFill>
                <a:schemeClr val="accent2"/>
              </a:solidFill>
            </a:rPr>
            <a:t>special link code</a:t>
          </a:r>
          <a:endParaRPr lang="en-US" sz="2500" kern="1200" dirty="0">
            <a:solidFill>
              <a:schemeClr val="accent2"/>
            </a:solidFill>
          </a:endParaRPr>
        </a:p>
      </dsp:txBody>
      <dsp:txXfrm>
        <a:off x="57129" y="5063626"/>
        <a:ext cx="5517776" cy="1330535"/>
      </dsp:txXfrm>
    </dsp:sp>
    <dsp:sp modelId="{50F5DC67-DE09-4724-AF5B-C0A53C7C12D6}">
      <dsp:nvSpPr>
        <dsp:cNvPr id="0" name=""/>
        <dsp:cNvSpPr/>
      </dsp:nvSpPr>
      <dsp:spPr>
        <a:xfrm>
          <a:off x="6086748" y="3244685"/>
          <a:ext cx="5600566" cy="1503301"/>
        </a:xfrm>
        <a:prstGeom prst="roundRect">
          <a:avLst>
            <a:gd name="adj" fmla="val 10000"/>
          </a:avLst>
        </a:prstGeom>
        <a:gradFill flip="none" rotWithShape="1">
          <a:gsLst>
            <a:gs pos="0">
              <a:schemeClr val="accent5">
                <a:lumMod val="50000"/>
              </a:schemeClr>
            </a:gs>
            <a:gs pos="100000">
              <a:schemeClr val="accent5">
                <a:lumMod val="75000"/>
              </a:schemeClr>
            </a:gs>
          </a:gsLst>
          <a:path path="rect">
            <a:fillToRect l="100000" t="100000"/>
          </a:path>
          <a:tileRect r="-100000" b="-10000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457200" lvl="0" algn="l" defTabSz="1155700">
            <a:lnSpc>
              <a:spcPct val="90000"/>
            </a:lnSpc>
            <a:spcBef>
              <a:spcPct val="0"/>
            </a:spcBef>
            <a:spcAft>
              <a:spcPct val="35000"/>
            </a:spcAft>
          </a:pPr>
          <a:r>
            <a:rPr lang="en-US" sz="2600" kern="1200" dirty="0" smtClean="0"/>
            <a:t>body a { </a:t>
          </a:r>
          <a:br>
            <a:rPr lang="en-US" sz="2600" kern="1200" dirty="0" smtClean="0"/>
          </a:br>
          <a:r>
            <a:rPr lang="en-US" sz="2600" kern="1200" dirty="0" smtClean="0"/>
            <a:t>   color: green;</a:t>
          </a:r>
          <a:br>
            <a:rPr lang="en-US" sz="2600" kern="1200" dirty="0" smtClean="0"/>
          </a:br>
          <a:r>
            <a:rPr lang="en-US" sz="2600" kern="1200" dirty="0" smtClean="0"/>
            <a:t>   text-decoration: none; </a:t>
          </a:r>
          <a:br>
            <a:rPr lang="en-US" sz="2600" kern="1200" dirty="0" smtClean="0"/>
          </a:br>
          <a:r>
            <a:rPr lang="en-US" sz="2600" kern="1200" dirty="0" smtClean="0"/>
            <a:t>   }</a:t>
          </a:r>
          <a:endParaRPr lang="en-US" sz="2600" kern="1200" dirty="0"/>
        </a:p>
      </dsp:txBody>
      <dsp:txXfrm>
        <a:off x="6130778" y="3288715"/>
        <a:ext cx="5512506" cy="1415241"/>
      </dsp:txXfrm>
    </dsp:sp>
    <dsp:sp modelId="{126A74AD-4805-4C67-BA33-8F61F3470EF7}">
      <dsp:nvSpPr>
        <dsp:cNvPr id="0" name=""/>
        <dsp:cNvSpPr/>
      </dsp:nvSpPr>
      <dsp:spPr>
        <a:xfrm>
          <a:off x="6086748" y="5022231"/>
          <a:ext cx="5600566" cy="1413325"/>
        </a:xfrm>
        <a:prstGeom prst="roundRect">
          <a:avLst>
            <a:gd name="adj" fmla="val 10000"/>
          </a:avLst>
        </a:prstGeom>
        <a:gradFill flip="none" rotWithShape="1">
          <a:gsLst>
            <a:gs pos="0">
              <a:srgbClr val="690000"/>
            </a:gs>
            <a:gs pos="100000">
              <a:srgbClr val="3B0F10"/>
            </a:gs>
          </a:gsLst>
          <a:path path="rect">
            <a:fillToRect l="100000" t="100000"/>
          </a:path>
          <a:tileRect r="-100000" b="-10000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457200" lvl="0" algn="l" defTabSz="1155700">
            <a:lnSpc>
              <a:spcPct val="90000"/>
            </a:lnSpc>
            <a:spcBef>
              <a:spcPct val="0"/>
            </a:spcBef>
            <a:spcAft>
              <a:spcPct val="35000"/>
            </a:spcAft>
          </a:pPr>
          <a:r>
            <a:rPr lang="en-US" sz="2600" kern="1200" dirty="0" smtClean="0"/>
            <a:t>.special a { </a:t>
          </a:r>
          <a:br>
            <a:rPr lang="en-US" sz="2600" kern="1200" dirty="0" smtClean="0"/>
          </a:br>
          <a:r>
            <a:rPr lang="en-US" sz="2600" kern="1200" dirty="0" smtClean="0"/>
            <a:t>   color: #CC3366;</a:t>
          </a:r>
          <a:br>
            <a:rPr lang="en-US" sz="2600" kern="1200" dirty="0" smtClean="0"/>
          </a:br>
          <a:r>
            <a:rPr lang="en-US" sz="2600" kern="1200" dirty="0" smtClean="0"/>
            <a:t>   text-decoration: none;</a:t>
          </a:r>
          <a:br>
            <a:rPr lang="en-US" sz="2600" kern="1200" dirty="0" smtClean="0"/>
          </a:br>
          <a:r>
            <a:rPr lang="en-US" sz="2600" kern="1200" dirty="0" smtClean="0"/>
            <a:t>   }</a:t>
          </a:r>
          <a:endParaRPr lang="en-US" sz="2600" kern="1200" dirty="0"/>
        </a:p>
      </dsp:txBody>
      <dsp:txXfrm>
        <a:off x="6128143" y="5063626"/>
        <a:ext cx="5517776" cy="13305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479BA-15C2-F94D-8EE8-0599FC568DE1}">
      <dsp:nvSpPr>
        <dsp:cNvPr id="0" name=""/>
        <dsp:cNvSpPr/>
      </dsp:nvSpPr>
      <dsp:spPr>
        <a:xfrm>
          <a:off x="0" y="0"/>
          <a:ext cx="12103977" cy="1393183"/>
        </a:xfrm>
        <a:prstGeom prst="roundRect">
          <a:avLst/>
        </a:prstGeom>
        <a:solidFill>
          <a:srgbClr val="710701"/>
        </a:solidFill>
        <a:ln>
          <a:solidFill>
            <a:schemeClr val="bg1">
              <a:lumMod val="50000"/>
              <a:lumOff val="50000"/>
            </a:schemeClr>
          </a:solidFill>
        </a:ln>
        <a:effectLst>
          <a:glow>
            <a:scrgbClr r="0" g="0" b="0"/>
          </a:glow>
        </a:effectLst>
        <a:scene3d>
          <a:camera prst="orthographicFront"/>
          <a:lightRig rig="brightRoom" dir="tl">
            <a:rot lat="0" lon="0" rev="8700000"/>
          </a:lightRig>
        </a:scene3d>
        <a:sp3d>
          <a:bevelT w="0" h="0"/>
          <a:contourClr>
            <a:scrgbClr r="0" g="0" b="0">
              <a:tint val="70000"/>
            </a:scrgb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l" defTabSz="1155700">
            <a:lnSpc>
              <a:spcPct val="90000"/>
            </a:lnSpc>
            <a:spcBef>
              <a:spcPct val="0"/>
            </a:spcBef>
            <a:spcAft>
              <a:spcPct val="35000"/>
            </a:spcAft>
          </a:pPr>
          <a:r>
            <a:rPr lang="en-US" sz="2600" kern="1200"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You have learned the basics of building a bare-bones </a:t>
          </a:r>
          <a:r>
            <a:rPr lang="en-US" sz="2600" kern="1200"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html page </a:t>
          </a:r>
          <a:r>
            <a:rPr lang="en-US" sz="2600" kern="1200"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and </a:t>
          </a:r>
          <a:r>
            <a:rPr lang="en-US" sz="2600" kern="1200"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the </a:t>
          </a:r>
          <a:r>
            <a:rPr lang="en-US" sz="2600" kern="1200"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basic structure of writing css rules. Let's look at how the rules are actually applied to the html pages. There are </a:t>
          </a:r>
          <a:r>
            <a:rPr lang="en-US" sz="2600" b="1" u="sng" kern="1200"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three main ways to apply </a:t>
          </a:r>
          <a:r>
            <a:rPr lang="en-US" sz="2600" b="1" u="sng" kern="1200" dirty="0" err="1"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css</a:t>
          </a:r>
          <a:r>
            <a:rPr lang="en-US" sz="2600" b="1" u="sng" kern="1200"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 </a:t>
          </a:r>
          <a:r>
            <a:rPr lang="en-US" sz="2600" b="1" u="sng" kern="1200"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rules</a:t>
          </a:r>
          <a:endParaRPr lang="en-US" sz="2600" kern="1200" dirty="0">
            <a:ln>
              <a:noFill/>
            </a:ln>
            <a:solidFill>
              <a:schemeClr val="tx1"/>
            </a:solidFill>
          </a:endParaRPr>
        </a:p>
      </dsp:txBody>
      <dsp:txXfrm>
        <a:off x="68010" y="68010"/>
        <a:ext cx="11967957" cy="1257163"/>
      </dsp:txXfrm>
    </dsp:sp>
    <dsp:sp modelId="{16BF02FD-EAD1-1246-AE0F-5E1B7B51E9E6}">
      <dsp:nvSpPr>
        <dsp:cNvPr id="0" name=""/>
        <dsp:cNvSpPr/>
      </dsp:nvSpPr>
      <dsp:spPr>
        <a:xfrm rot="5400000">
          <a:off x="5777331" y="371178"/>
          <a:ext cx="1417655" cy="4248943"/>
        </a:xfrm>
        <a:prstGeom prst="round2SameRect">
          <a:avLst/>
        </a:prstGeom>
        <a:solidFill>
          <a:schemeClr val="bg1">
            <a:lumMod val="75000"/>
            <a:lumOff val="2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Rarely acceptable.</a:t>
          </a:r>
          <a:endParaRPr lang="en-US" sz="2800" b="1" kern="1200" dirty="0">
            <a:solidFill>
              <a:srgbClr val="E1FFC9"/>
            </a:solidFill>
          </a:endParaRPr>
        </a:p>
      </dsp:txBody>
      <dsp:txXfrm rot="-5400000">
        <a:off x="4361687" y="1856026"/>
        <a:ext cx="4179739" cy="1279247"/>
      </dsp:txXfrm>
    </dsp:sp>
    <dsp:sp modelId="{270624F7-0E70-214D-BC4F-42D7DEF54FDF}">
      <dsp:nvSpPr>
        <dsp:cNvPr id="0" name=""/>
        <dsp:cNvSpPr/>
      </dsp:nvSpPr>
      <dsp:spPr>
        <a:xfrm>
          <a:off x="0" y="1609616"/>
          <a:ext cx="4361688" cy="1772069"/>
        </a:xfrm>
        <a:prstGeom prst="roundRect">
          <a:avLst/>
        </a:prstGeom>
        <a:solidFill>
          <a:srgbClr val="E3422A"/>
        </a:solidFill>
        <a:ln>
          <a:solidFill>
            <a:schemeClr val="bg1">
              <a:lumMod val="50000"/>
              <a:lumOff val="50000"/>
            </a:schemeClr>
          </a:solidFill>
        </a:ln>
        <a:effectLst>
          <a:glow>
            <a:scrgbClr r="0" g="0" b="0"/>
          </a:glo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Inline CSS</a:t>
          </a:r>
          <a:endParaRPr lang="en-US" sz="2600" b="1" kern="1200" dirty="0">
            <a:solidFill>
              <a:schemeClr val="tx1"/>
            </a:solidFill>
          </a:endParaRPr>
        </a:p>
      </dsp:txBody>
      <dsp:txXfrm>
        <a:off x="86505" y="1696121"/>
        <a:ext cx="4188678" cy="1599059"/>
      </dsp:txXfrm>
    </dsp:sp>
    <dsp:sp modelId="{539FDA2D-CD10-684C-85D3-1CC46D8839CB}">
      <dsp:nvSpPr>
        <dsp:cNvPr id="0" name=""/>
        <dsp:cNvSpPr/>
      </dsp:nvSpPr>
      <dsp:spPr>
        <a:xfrm rot="5400000">
          <a:off x="7529916" y="417372"/>
          <a:ext cx="1417655" cy="7754112"/>
        </a:xfrm>
        <a:prstGeom prst="round2SameRect">
          <a:avLst/>
        </a:prstGeom>
        <a:solidFill>
          <a:schemeClr val="bg1">
            <a:lumMod val="75000"/>
            <a:lumOff val="2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Less favorable option </a:t>
          </a:r>
          <a:r>
            <a:rPr lang="en-US" sz="2800" kern="12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for websites with more than one page.  Acceptable for a single HTML page.</a:t>
          </a:r>
          <a:endParaRPr lang="en-US" sz="2800" kern="1200" dirty="0">
            <a:solidFill>
              <a:srgbClr val="E1FFC9"/>
            </a:solidFill>
          </a:endParaRPr>
        </a:p>
      </dsp:txBody>
      <dsp:txXfrm rot="-5400000">
        <a:off x="4361688" y="3654804"/>
        <a:ext cx="7684908" cy="1279247"/>
      </dsp:txXfrm>
    </dsp:sp>
    <dsp:sp modelId="{14B1700B-F95D-A643-8B70-FC74298EC165}">
      <dsp:nvSpPr>
        <dsp:cNvPr id="0" name=""/>
        <dsp:cNvSpPr/>
      </dsp:nvSpPr>
      <dsp:spPr>
        <a:xfrm>
          <a:off x="0" y="3408390"/>
          <a:ext cx="4361688" cy="1772069"/>
        </a:xfrm>
        <a:prstGeom prst="roundRect">
          <a:avLst/>
        </a:prstGeom>
        <a:solidFill>
          <a:srgbClr val="B58E03"/>
        </a:solidFill>
        <a:ln>
          <a:solidFill>
            <a:schemeClr val="bg1">
              <a:lumMod val="50000"/>
              <a:lumOff val="50000"/>
            </a:schemeClr>
          </a:solidFill>
        </a:ln>
        <a:effectLst>
          <a:glow>
            <a:scrgbClr r="0" g="0" b="0"/>
          </a:glo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b="1" kern="1200" dirty="0" smtClean="0">
              <a:solidFill>
                <a:srgbClr val="FBFFFC"/>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Embedded CSS</a:t>
          </a:r>
          <a:endParaRPr lang="en-US" sz="2600" b="1" kern="1200" dirty="0">
            <a:solidFill>
              <a:srgbClr val="FBFFFC"/>
            </a:solidFill>
          </a:endParaRPr>
        </a:p>
      </dsp:txBody>
      <dsp:txXfrm>
        <a:off x="86505" y="3494895"/>
        <a:ext cx="4188678" cy="1599059"/>
      </dsp:txXfrm>
    </dsp:sp>
    <dsp:sp modelId="{2B2FB733-5E31-4345-9621-2C50DF47771E}">
      <dsp:nvSpPr>
        <dsp:cNvPr id="0" name=""/>
        <dsp:cNvSpPr/>
      </dsp:nvSpPr>
      <dsp:spPr>
        <a:xfrm rot="5400000">
          <a:off x="7225102" y="2518936"/>
          <a:ext cx="1417655" cy="7144483"/>
        </a:xfrm>
        <a:prstGeom prst="round2SameRect">
          <a:avLst/>
        </a:prstGeom>
        <a:solidFill>
          <a:schemeClr val="bg1">
            <a:lumMod val="75000"/>
            <a:lumOff val="2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Best choice </a:t>
          </a:r>
          <a:r>
            <a:rPr lang="en-US" sz="2800" b="0" kern="1200"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for multi-page sites.</a:t>
          </a:r>
          <a:endParaRPr lang="en-US" sz="2800" b="0" kern="1200" dirty="0">
            <a:solidFill>
              <a:schemeClr val="tx1"/>
            </a:solidFill>
          </a:endParaRPr>
        </a:p>
      </dsp:txBody>
      <dsp:txXfrm rot="-5400000">
        <a:off x="4361688" y="5451554"/>
        <a:ext cx="7075279" cy="1279247"/>
      </dsp:txXfrm>
    </dsp:sp>
    <dsp:sp modelId="{25FF92CD-419C-D34D-93CA-1A7441B1C057}">
      <dsp:nvSpPr>
        <dsp:cNvPr id="0" name=""/>
        <dsp:cNvSpPr/>
      </dsp:nvSpPr>
      <dsp:spPr>
        <a:xfrm>
          <a:off x="0" y="5205144"/>
          <a:ext cx="4361688" cy="1772069"/>
        </a:xfrm>
        <a:prstGeom prst="roundRect">
          <a:avLst/>
        </a:prstGeom>
        <a:solidFill>
          <a:srgbClr val="2A6100"/>
        </a:solidFill>
        <a:ln>
          <a:noFill/>
        </a:ln>
        <a:effectLst>
          <a:glow>
            <a:scrgbClr r="0" g="0" b="0"/>
          </a:glo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b="1" kern="1200" dirty="0" smtClean="0">
              <a:solidFill>
                <a:srgbClr val="FBFFFC"/>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External CSS</a:t>
          </a:r>
          <a:endParaRPr lang="en-US" sz="2600" b="1" kern="1200" dirty="0">
            <a:solidFill>
              <a:srgbClr val="FBFFFC"/>
            </a:solidFill>
          </a:endParaRPr>
        </a:p>
      </dsp:txBody>
      <dsp:txXfrm>
        <a:off x="86505" y="5291649"/>
        <a:ext cx="4188678" cy="15990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479BA-15C2-F94D-8EE8-0599FC568DE1}">
      <dsp:nvSpPr>
        <dsp:cNvPr id="0" name=""/>
        <dsp:cNvSpPr/>
      </dsp:nvSpPr>
      <dsp:spPr>
        <a:xfrm>
          <a:off x="0" y="2088"/>
          <a:ext cx="12103977" cy="532031"/>
        </a:xfrm>
        <a:prstGeom prst="roundRect">
          <a:avLst/>
        </a:prstGeom>
        <a:solidFill>
          <a:srgbClr val="E65740"/>
        </a:solidFill>
        <a:ln>
          <a:solidFill>
            <a:schemeClr val="bg1">
              <a:lumMod val="50000"/>
              <a:lumOff val="50000"/>
            </a:schemeClr>
          </a:solidFill>
        </a:ln>
        <a:effectLst>
          <a:glow>
            <a:scrgbClr r="0" g="0" b="0"/>
          </a:glow>
        </a:effectLst>
        <a:scene3d>
          <a:camera prst="orthographicFront"/>
          <a:lightRig rig="brightRoom" dir="tl">
            <a:rot lat="0" lon="0" rev="8700000"/>
          </a:lightRig>
        </a:scene3d>
        <a:sp3d>
          <a:bevelT w="0" h="0"/>
          <a:contourClr>
            <a:scrgbClr r="0" g="0" b="0">
              <a:tint val="70000"/>
            </a:scrgb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dirty="0" smtClean="0">
              <a:ln>
                <a:noFill/>
              </a:ln>
              <a:solidFill>
                <a:srgbClr val="FFFFFF"/>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INLINE CSS</a:t>
          </a:r>
          <a:endParaRPr lang="en-US" sz="3600" b="1" kern="1200" dirty="0">
            <a:ln>
              <a:noFill/>
            </a:ln>
            <a:solidFill>
              <a:srgbClr val="FFFFFF"/>
            </a:solidFill>
          </a:endParaRPr>
        </a:p>
      </dsp:txBody>
      <dsp:txXfrm>
        <a:off x="25972" y="28060"/>
        <a:ext cx="12052033" cy="480087"/>
      </dsp:txXfrm>
    </dsp:sp>
    <dsp:sp modelId="{16BF02FD-EAD1-1246-AE0F-5E1B7B51E9E6}">
      <dsp:nvSpPr>
        <dsp:cNvPr id="0" name=""/>
        <dsp:cNvSpPr/>
      </dsp:nvSpPr>
      <dsp:spPr>
        <a:xfrm rot="5400000">
          <a:off x="7383346" y="-2172616"/>
          <a:ext cx="1702296" cy="7754131"/>
        </a:xfrm>
        <a:prstGeom prst="round2SameRect">
          <a:avLst/>
        </a:prstGeom>
        <a:solidFill>
          <a:schemeClr val="bg1">
            <a:lumMod val="75000"/>
            <a:lumOff val="2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&lt;</a:t>
          </a:r>
          <a:r>
            <a:rPr lang="en-US" sz="3300" kern="1200" dirty="0" err="1"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p</a:t>
          </a:r>
          <a:r>
            <a:rPr lang="en-US" sz="3300" kern="1200" dirty="0"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 </a:t>
          </a:r>
          <a:r>
            <a:rPr lang="en-US" sz="3300" kern="1200" dirty="0" smtClean="0">
              <a:solidFill>
                <a:srgbClr val="F5C12E"/>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style="padding: 2px;"</a:t>
          </a:r>
          <a:r>
            <a:rPr lang="en-US" sz="3300" kern="1200" dirty="0"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&gt;</a:t>
          </a:r>
          <a:r>
            <a:rPr lang="en-US" sz="3300" kern="1200"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This is inline css.</a:t>
          </a:r>
          <a:r>
            <a:rPr lang="en-US" sz="3300" kern="1200" dirty="0"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&lt;/</a:t>
          </a:r>
          <a:r>
            <a:rPr lang="en-US" sz="3300" kern="1200" dirty="0" err="1"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p</a:t>
          </a:r>
          <a:r>
            <a:rPr lang="en-US" sz="3300" kern="1200" dirty="0"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&gt;</a:t>
          </a:r>
          <a:endParaRPr lang="en-US" sz="3300" kern="1200" dirty="0">
            <a:solidFill>
              <a:srgbClr val="E65740"/>
            </a:solidFill>
          </a:endParaRPr>
        </a:p>
      </dsp:txBody>
      <dsp:txXfrm rot="-5400000">
        <a:off x="4357429" y="936400"/>
        <a:ext cx="7671032" cy="1536098"/>
      </dsp:txXfrm>
    </dsp:sp>
    <dsp:sp modelId="{270624F7-0E70-214D-BC4F-42D7DEF54FDF}">
      <dsp:nvSpPr>
        <dsp:cNvPr id="0" name=""/>
        <dsp:cNvSpPr/>
      </dsp:nvSpPr>
      <dsp:spPr>
        <a:xfrm>
          <a:off x="0" y="640513"/>
          <a:ext cx="4357428" cy="2127870"/>
        </a:xfrm>
        <a:prstGeom prst="roundRect">
          <a:avLst/>
        </a:prstGeom>
        <a:solidFill>
          <a:srgbClr val="E6E6E6"/>
        </a:solidFill>
        <a:ln>
          <a:solidFill>
            <a:schemeClr val="bg1">
              <a:lumMod val="50000"/>
              <a:lumOff val="50000"/>
            </a:schemeClr>
          </a:solidFill>
        </a:ln>
        <a:effectLst>
          <a:glow>
            <a:scrgbClr r="0" g="0" b="0"/>
          </a:glo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solidFill>
                <a:srgbClr val="3B0F10"/>
              </a:solidFill>
            </a:rPr>
            <a:t>A rule literally written within the line of HTML code.</a:t>
          </a:r>
          <a:endParaRPr lang="en-US" sz="2600" kern="1200" dirty="0">
            <a:solidFill>
              <a:srgbClr val="3B0F10"/>
            </a:solidFill>
          </a:endParaRPr>
        </a:p>
      </dsp:txBody>
      <dsp:txXfrm>
        <a:off x="103874" y="744387"/>
        <a:ext cx="4149680" cy="1920122"/>
      </dsp:txXfrm>
    </dsp:sp>
    <dsp:sp modelId="{539FDA2D-CD10-684C-85D3-1CC46D8839CB}">
      <dsp:nvSpPr>
        <dsp:cNvPr id="0" name=""/>
        <dsp:cNvSpPr/>
      </dsp:nvSpPr>
      <dsp:spPr>
        <a:xfrm rot="5400000">
          <a:off x="7387595" y="61656"/>
          <a:ext cx="1702296" cy="7754112"/>
        </a:xfrm>
        <a:prstGeom prst="round2SameRect">
          <a:avLst/>
        </a:prstGeom>
        <a:solidFill>
          <a:schemeClr val="bg1">
            <a:lumMod val="75000"/>
            <a:lumOff val="2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It is </a:t>
          </a:r>
          <a:r>
            <a:rPr lang="en-US" sz="3300" b="1" kern="12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deprecated</a:t>
          </a:r>
          <a:r>
            <a:rPr lang="en-US" sz="3300" kern="12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 due to its inability to have global controls, and it is considered a kind of lazy, quick solution.</a:t>
          </a:r>
          <a:endParaRPr lang="en-US" sz="3300" kern="1200" dirty="0">
            <a:solidFill>
              <a:srgbClr val="E1FFC9"/>
            </a:solidFill>
          </a:endParaRPr>
        </a:p>
      </dsp:txBody>
      <dsp:txXfrm rot="-5400000">
        <a:off x="4361688" y="3170663"/>
        <a:ext cx="7671013" cy="1536098"/>
      </dsp:txXfrm>
    </dsp:sp>
    <dsp:sp modelId="{14B1700B-F95D-A643-8B70-FC74298EC165}">
      <dsp:nvSpPr>
        <dsp:cNvPr id="0" name=""/>
        <dsp:cNvSpPr/>
      </dsp:nvSpPr>
      <dsp:spPr>
        <a:xfrm>
          <a:off x="0" y="2874777"/>
          <a:ext cx="4361688" cy="2127870"/>
        </a:xfrm>
        <a:prstGeom prst="roundRect">
          <a:avLst/>
        </a:prstGeom>
        <a:solidFill>
          <a:srgbClr val="E6E6E6"/>
        </a:solidFill>
        <a:ln>
          <a:solidFill>
            <a:schemeClr val="bg1">
              <a:lumMod val="50000"/>
              <a:lumOff val="50000"/>
            </a:schemeClr>
          </a:solidFill>
        </a:ln>
        <a:effectLst>
          <a:glow>
            <a:scrgbClr r="0" g="0" b="0"/>
          </a:glo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b="1" kern="1200" spc="130" dirty="0" smtClean="0">
              <a:solidFill>
                <a:srgbClr val="3B0F10"/>
              </a:solidFill>
              <a:effectLst/>
              <a:latin typeface="Gill Sans" pitchFamily="-65" charset="0"/>
              <a:ea typeface="Gill Sans" pitchFamily="-65" charset="0"/>
              <a:cs typeface="Gill Sans" pitchFamily="-65" charset="0"/>
              <a:sym typeface="Gill Sans" pitchFamily="-65" charset="0"/>
            </a:rPr>
            <a:t>Deprecated</a:t>
          </a:r>
          <a:endParaRPr lang="en-US" sz="2600" b="1" kern="1200" spc="130" dirty="0">
            <a:solidFill>
              <a:srgbClr val="3B0F10"/>
            </a:solidFill>
            <a:effectLst/>
          </a:endParaRPr>
        </a:p>
      </dsp:txBody>
      <dsp:txXfrm>
        <a:off x="103874" y="2978651"/>
        <a:ext cx="4153940" cy="1920122"/>
      </dsp:txXfrm>
    </dsp:sp>
    <dsp:sp modelId="{2B2FB733-5E31-4345-9621-2C50DF47771E}">
      <dsp:nvSpPr>
        <dsp:cNvPr id="0" name=""/>
        <dsp:cNvSpPr/>
      </dsp:nvSpPr>
      <dsp:spPr>
        <a:xfrm rot="5400000">
          <a:off x="7387595" y="2295920"/>
          <a:ext cx="1702296" cy="7754112"/>
        </a:xfrm>
        <a:prstGeom prst="round2SameRect">
          <a:avLst/>
        </a:prstGeom>
        <a:solidFill>
          <a:schemeClr val="bg1">
            <a:lumMod val="75000"/>
            <a:lumOff val="2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It also trumps embedded and external styles, which makes global changes impossible on elements with inline css.</a:t>
          </a:r>
          <a:endParaRPr lang="en-US" sz="3300" kern="1200" dirty="0">
            <a:solidFill>
              <a:srgbClr val="E1FFC9"/>
            </a:solidFill>
          </a:endParaRPr>
        </a:p>
      </dsp:txBody>
      <dsp:txXfrm rot="-5400000">
        <a:off x="4361688" y="5404927"/>
        <a:ext cx="7671013" cy="1536098"/>
      </dsp:txXfrm>
    </dsp:sp>
    <dsp:sp modelId="{25FF92CD-419C-D34D-93CA-1A7441B1C057}">
      <dsp:nvSpPr>
        <dsp:cNvPr id="0" name=""/>
        <dsp:cNvSpPr/>
      </dsp:nvSpPr>
      <dsp:spPr>
        <a:xfrm>
          <a:off x="0" y="5109041"/>
          <a:ext cx="4361688" cy="2127870"/>
        </a:xfrm>
        <a:prstGeom prst="roundRect">
          <a:avLst/>
        </a:prstGeom>
        <a:solidFill>
          <a:srgbClr val="E6E6E6"/>
        </a:solidFill>
        <a:ln>
          <a:solidFill>
            <a:srgbClr val="DDD5D0"/>
          </a:solidFill>
        </a:ln>
        <a:effectLst>
          <a:glow>
            <a:scrgbClr r="0" g="0" b="0"/>
          </a:glo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b="0" kern="1200" dirty="0" smtClean="0">
              <a:solidFill>
                <a:srgbClr val="3B0F10"/>
              </a:solidFill>
              <a:effectLst/>
              <a:latin typeface="Gill Sans" pitchFamily="-65" charset="0"/>
              <a:ea typeface="Gill Sans" pitchFamily="-65" charset="0"/>
              <a:cs typeface="Gill Sans" pitchFamily="-65" charset="0"/>
              <a:sym typeface="Gill Sans" pitchFamily="-65" charset="0"/>
            </a:rPr>
            <a:t>Global changes are overridden by Inline CSS</a:t>
          </a:r>
          <a:endParaRPr lang="en-US" sz="2600" b="0" kern="1200" dirty="0">
            <a:solidFill>
              <a:srgbClr val="3B0F10"/>
            </a:solidFill>
            <a:effectLst/>
          </a:endParaRPr>
        </a:p>
      </dsp:txBody>
      <dsp:txXfrm>
        <a:off x="103874" y="5212915"/>
        <a:ext cx="4153940" cy="19201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479BA-15C2-F94D-8EE8-0599FC568DE1}">
      <dsp:nvSpPr>
        <dsp:cNvPr id="0" name=""/>
        <dsp:cNvSpPr/>
      </dsp:nvSpPr>
      <dsp:spPr>
        <a:xfrm>
          <a:off x="0" y="15"/>
          <a:ext cx="12103977" cy="609589"/>
        </a:xfrm>
        <a:prstGeom prst="roundRect">
          <a:avLst/>
        </a:prstGeom>
        <a:solidFill>
          <a:schemeClr val="accent3">
            <a:lumMod val="75000"/>
          </a:schemeClr>
        </a:solidFill>
        <a:ln>
          <a:solidFill>
            <a:schemeClr val="bg1">
              <a:lumMod val="50000"/>
              <a:lumOff val="50000"/>
            </a:schemeClr>
          </a:solidFill>
        </a:ln>
        <a:effectLst>
          <a:glow>
            <a:scrgbClr r="0" g="0" b="0"/>
          </a:glow>
        </a:effectLst>
        <a:scene3d>
          <a:camera prst="orthographicFront"/>
          <a:lightRig rig="brightRoom" dir="tl">
            <a:rot lat="0" lon="0" rev="8700000"/>
          </a:lightRig>
        </a:scene3d>
        <a:sp3d>
          <a:bevelT w="0" h="0"/>
          <a:contourClr>
            <a:scrgbClr r="0" g="0" b="0">
              <a:tint val="70000"/>
            </a:scrgb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dirty="0" smtClean="0">
              <a:ln>
                <a:noFill/>
              </a:ln>
              <a:solidFill>
                <a:srgbClr val="FFFFFF"/>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EMBEDDED CSS</a:t>
          </a:r>
          <a:endParaRPr lang="en-US" sz="3600" b="1" kern="1200" dirty="0">
            <a:ln>
              <a:noFill/>
            </a:ln>
            <a:solidFill>
              <a:srgbClr val="FFFFFF"/>
            </a:solidFill>
          </a:endParaRPr>
        </a:p>
      </dsp:txBody>
      <dsp:txXfrm>
        <a:off x="29758" y="29773"/>
        <a:ext cx="12044461" cy="550073"/>
      </dsp:txXfrm>
    </dsp:sp>
    <dsp:sp modelId="{16BF02FD-EAD1-1246-AE0F-5E1B7B51E9E6}">
      <dsp:nvSpPr>
        <dsp:cNvPr id="0" name=""/>
        <dsp:cNvSpPr/>
      </dsp:nvSpPr>
      <dsp:spPr>
        <a:xfrm rot="5400000">
          <a:off x="7431372" y="-2163168"/>
          <a:ext cx="1606242" cy="7754131"/>
        </a:xfrm>
        <a:prstGeom prst="round2SameRect">
          <a:avLst/>
        </a:prstGeom>
        <a:solidFill>
          <a:schemeClr val="bg1">
            <a:lumMod val="75000"/>
            <a:lumOff val="2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Embedded css uses the </a:t>
          </a:r>
          <a:r>
            <a:rPr lang="en-US" sz="2500" kern="1200" dirty="0" smtClean="0">
              <a:solidFill>
                <a:schemeClr val="tx2"/>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&lt;style&gt;&lt;/style&gt; </a:t>
          </a:r>
          <a:r>
            <a:rPr lang="en-US" sz="2500" kern="1200"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tags in the HEAD of an HTML document to declare the css rules, and the rules are applied in that same page in the BODY.</a:t>
          </a:r>
          <a:endParaRPr lang="en-US" sz="2500" kern="1200" dirty="0">
            <a:solidFill>
              <a:schemeClr val="tx1"/>
            </a:solidFill>
          </a:endParaRPr>
        </a:p>
      </dsp:txBody>
      <dsp:txXfrm rot="-5400000">
        <a:off x="4357428" y="989186"/>
        <a:ext cx="7675721" cy="1449422"/>
      </dsp:txXfrm>
    </dsp:sp>
    <dsp:sp modelId="{270624F7-0E70-214D-BC4F-42D7DEF54FDF}">
      <dsp:nvSpPr>
        <dsp:cNvPr id="0" name=""/>
        <dsp:cNvSpPr/>
      </dsp:nvSpPr>
      <dsp:spPr>
        <a:xfrm>
          <a:off x="0" y="709995"/>
          <a:ext cx="4357428" cy="2007803"/>
        </a:xfrm>
        <a:prstGeom prst="roundRect">
          <a:avLst/>
        </a:prstGeom>
        <a:solidFill>
          <a:srgbClr val="E6E6E6"/>
        </a:solidFill>
        <a:ln>
          <a:solidFill>
            <a:schemeClr val="bg1">
              <a:lumMod val="50000"/>
              <a:lumOff val="50000"/>
            </a:schemeClr>
          </a:solidFill>
        </a:ln>
        <a:effectLst>
          <a:glow>
            <a:scrgbClr r="0" g="0" b="0"/>
          </a:glo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solidFill>
                <a:srgbClr val="3B0F10"/>
              </a:solidFill>
            </a:rPr>
            <a:t>Embedded in head of HTML</a:t>
          </a:r>
          <a:endParaRPr lang="en-US" sz="2600" kern="1200" dirty="0">
            <a:solidFill>
              <a:srgbClr val="3B0F10"/>
            </a:solidFill>
          </a:endParaRPr>
        </a:p>
      </dsp:txBody>
      <dsp:txXfrm>
        <a:off x="98013" y="808008"/>
        <a:ext cx="4161402" cy="1811777"/>
      </dsp:txXfrm>
    </dsp:sp>
    <dsp:sp modelId="{539FDA2D-CD10-684C-85D3-1CC46D8839CB}">
      <dsp:nvSpPr>
        <dsp:cNvPr id="0" name=""/>
        <dsp:cNvSpPr/>
      </dsp:nvSpPr>
      <dsp:spPr>
        <a:xfrm rot="5400000">
          <a:off x="7435622" y="-54965"/>
          <a:ext cx="1606242" cy="7754112"/>
        </a:xfrm>
        <a:prstGeom prst="round2SameRect">
          <a:avLst/>
        </a:prstGeom>
        <a:solidFill>
          <a:schemeClr val="bg1">
            <a:lumMod val="75000"/>
            <a:lumOff val="2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Embedded css is overridden by inline css, but it will override external css.</a:t>
          </a:r>
          <a:endParaRPr lang="en-US" sz="2500" kern="1200" dirty="0">
            <a:solidFill>
              <a:srgbClr val="E1FFC9"/>
            </a:solidFill>
          </a:endParaRPr>
        </a:p>
      </dsp:txBody>
      <dsp:txXfrm rot="-5400000">
        <a:off x="4361687" y="3097380"/>
        <a:ext cx="7675702" cy="1449422"/>
      </dsp:txXfrm>
    </dsp:sp>
    <dsp:sp modelId="{14B1700B-F95D-A643-8B70-FC74298EC165}">
      <dsp:nvSpPr>
        <dsp:cNvPr id="0" name=""/>
        <dsp:cNvSpPr/>
      </dsp:nvSpPr>
      <dsp:spPr>
        <a:xfrm>
          <a:off x="0" y="2818188"/>
          <a:ext cx="4361688" cy="2007803"/>
        </a:xfrm>
        <a:prstGeom prst="roundRect">
          <a:avLst/>
        </a:prstGeom>
        <a:solidFill>
          <a:srgbClr val="E6E6E6"/>
        </a:solidFill>
        <a:ln>
          <a:solidFill>
            <a:schemeClr val="bg1">
              <a:lumMod val="50000"/>
              <a:lumOff val="50000"/>
            </a:schemeClr>
          </a:solidFill>
        </a:ln>
        <a:effectLst>
          <a:glow>
            <a:scrgbClr r="0" g="0" b="0"/>
          </a:glo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solidFill>
                <a:srgbClr val="3B0F10"/>
              </a:solidFill>
            </a:rPr>
            <a:t>Overridden by Inline, but overrides External</a:t>
          </a:r>
          <a:endParaRPr lang="en-US" sz="2600" b="0" kern="1200" spc="130" dirty="0">
            <a:solidFill>
              <a:srgbClr val="3B0F10"/>
            </a:solidFill>
            <a:effectLst/>
          </a:endParaRPr>
        </a:p>
      </dsp:txBody>
      <dsp:txXfrm>
        <a:off x="98013" y="2916201"/>
        <a:ext cx="4165662" cy="1811777"/>
      </dsp:txXfrm>
    </dsp:sp>
    <dsp:sp modelId="{2B2FB733-5E31-4345-9621-2C50DF47771E}">
      <dsp:nvSpPr>
        <dsp:cNvPr id="0" name=""/>
        <dsp:cNvSpPr/>
      </dsp:nvSpPr>
      <dsp:spPr>
        <a:xfrm rot="5400000">
          <a:off x="7435622" y="2053227"/>
          <a:ext cx="1606242" cy="7754112"/>
        </a:xfrm>
        <a:prstGeom prst="round2SameRect">
          <a:avLst/>
        </a:prstGeom>
        <a:solidFill>
          <a:schemeClr val="bg1">
            <a:lumMod val="75000"/>
            <a:lumOff val="2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While it is not deprecated, embedded css is still not preferable to external css because it lacks global site possibilities.</a:t>
          </a:r>
          <a:endParaRPr lang="en-US" sz="2500" kern="1200" dirty="0">
            <a:solidFill>
              <a:srgbClr val="E1FFC9"/>
            </a:solidFill>
          </a:endParaRPr>
        </a:p>
      </dsp:txBody>
      <dsp:txXfrm rot="-5400000">
        <a:off x="4361687" y="5205572"/>
        <a:ext cx="7675702" cy="1449422"/>
      </dsp:txXfrm>
    </dsp:sp>
    <dsp:sp modelId="{25FF92CD-419C-D34D-93CA-1A7441B1C057}">
      <dsp:nvSpPr>
        <dsp:cNvPr id="0" name=""/>
        <dsp:cNvSpPr/>
      </dsp:nvSpPr>
      <dsp:spPr>
        <a:xfrm>
          <a:off x="0" y="4926381"/>
          <a:ext cx="4361688" cy="2007803"/>
        </a:xfrm>
        <a:prstGeom prst="roundRect">
          <a:avLst/>
        </a:prstGeom>
        <a:solidFill>
          <a:srgbClr val="E6E6E6"/>
        </a:solidFill>
        <a:ln>
          <a:solidFill>
            <a:srgbClr val="DDD5D0"/>
          </a:solidFill>
        </a:ln>
        <a:effectLst>
          <a:glow>
            <a:scrgbClr r="0" g="0" b="0"/>
          </a:glo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b="0" kern="1200" dirty="0" smtClean="0">
              <a:solidFill>
                <a:srgbClr val="3B0F10"/>
              </a:solidFill>
              <a:effectLst/>
              <a:latin typeface="Gill Sans" pitchFamily="-65" charset="0"/>
              <a:ea typeface="Gill Sans" pitchFamily="-65" charset="0"/>
              <a:cs typeface="Gill Sans" pitchFamily="-65" charset="0"/>
              <a:sym typeface="Gill Sans" pitchFamily="-65" charset="0"/>
            </a:rPr>
            <a:t>Not deprecated, </a:t>
          </a:r>
          <a:r>
            <a:rPr lang="en-US" sz="2600" b="1" kern="1200" dirty="0" smtClean="0">
              <a:solidFill>
                <a:srgbClr val="3B0F10"/>
              </a:solidFill>
              <a:effectLst/>
              <a:latin typeface="Gill Sans" pitchFamily="-65" charset="0"/>
              <a:ea typeface="Gill Sans" pitchFamily="-65" charset="0"/>
              <a:cs typeface="Gill Sans" pitchFamily="-65" charset="0"/>
              <a:sym typeface="Gill Sans" pitchFamily="-65" charset="0"/>
            </a:rPr>
            <a:t>BUT</a:t>
          </a:r>
          <a:r>
            <a:rPr lang="en-US" sz="2600" b="0" kern="1200" dirty="0" smtClean="0">
              <a:solidFill>
                <a:srgbClr val="3B0F10"/>
              </a:solidFill>
              <a:effectLst/>
              <a:latin typeface="Gill Sans" pitchFamily="-65" charset="0"/>
              <a:ea typeface="Gill Sans" pitchFamily="-65" charset="0"/>
              <a:cs typeface="Gill Sans" pitchFamily="-65" charset="0"/>
              <a:sym typeface="Gill Sans" pitchFamily="-65" charset="0"/>
            </a:rPr>
            <a:t>….</a:t>
          </a:r>
          <a:endParaRPr lang="en-US" sz="2600" b="0" kern="1200" dirty="0">
            <a:solidFill>
              <a:srgbClr val="3B0F10"/>
            </a:solidFill>
            <a:effectLst/>
          </a:endParaRPr>
        </a:p>
      </dsp:txBody>
      <dsp:txXfrm>
        <a:off x="98013" y="5024394"/>
        <a:ext cx="4165662" cy="181177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479BA-15C2-F94D-8EE8-0599FC568DE1}">
      <dsp:nvSpPr>
        <dsp:cNvPr id="0" name=""/>
        <dsp:cNvSpPr/>
      </dsp:nvSpPr>
      <dsp:spPr>
        <a:xfrm>
          <a:off x="0" y="1759"/>
          <a:ext cx="12103977" cy="688568"/>
        </a:xfrm>
        <a:prstGeom prst="roundRect">
          <a:avLst/>
        </a:prstGeom>
        <a:solidFill>
          <a:schemeClr val="tx1">
            <a:lumMod val="25000"/>
          </a:schemeClr>
        </a:solidFill>
        <a:ln>
          <a:solidFill>
            <a:schemeClr val="bg1">
              <a:lumMod val="50000"/>
              <a:lumOff val="50000"/>
            </a:schemeClr>
          </a:solidFill>
        </a:ln>
        <a:effectLst>
          <a:glow>
            <a:scrgbClr r="0" g="0" b="0"/>
          </a:glow>
        </a:effectLst>
        <a:scene3d>
          <a:camera prst="orthographicFront"/>
          <a:lightRig rig="brightRoom" dir="tl">
            <a:rot lat="0" lon="0" rev="8700000"/>
          </a:lightRig>
        </a:scene3d>
        <a:sp3d>
          <a:bevelT w="0" h="0"/>
          <a:contourClr>
            <a:scrgbClr r="0" g="0" b="0">
              <a:tint val="70000"/>
            </a:scrgb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dirty="0" smtClean="0">
              <a:ln>
                <a:noFill/>
              </a:ln>
              <a:solidFill>
                <a:srgbClr val="FFFFFF"/>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EXTERNAL CSS</a:t>
          </a:r>
          <a:endParaRPr lang="en-US" sz="3600" b="1" kern="1200" dirty="0">
            <a:ln>
              <a:noFill/>
            </a:ln>
            <a:solidFill>
              <a:srgbClr val="FFFFFF"/>
            </a:solidFill>
          </a:endParaRPr>
        </a:p>
      </dsp:txBody>
      <dsp:txXfrm>
        <a:off x="33613" y="35372"/>
        <a:ext cx="12036751" cy="621342"/>
      </dsp:txXfrm>
    </dsp:sp>
    <dsp:sp modelId="{16BF02FD-EAD1-1246-AE0F-5E1B7B51E9E6}">
      <dsp:nvSpPr>
        <dsp:cNvPr id="0" name=""/>
        <dsp:cNvSpPr/>
      </dsp:nvSpPr>
      <dsp:spPr>
        <a:xfrm rot="5400000">
          <a:off x="7403140" y="-2043625"/>
          <a:ext cx="1662707" cy="7754131"/>
        </a:xfrm>
        <a:prstGeom prst="round2SameRect">
          <a:avLst/>
        </a:prstGeom>
        <a:solidFill>
          <a:schemeClr val="bg1">
            <a:lumMod val="75000"/>
            <a:lumOff val="2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External css rules are written in a completely separate file from the XHTML pages.</a:t>
          </a:r>
          <a:endParaRPr lang="en-US" sz="2700" kern="1200" dirty="0">
            <a:solidFill>
              <a:schemeClr val="tx1"/>
            </a:solidFill>
          </a:endParaRPr>
        </a:p>
      </dsp:txBody>
      <dsp:txXfrm rot="-5400000">
        <a:off x="4357429" y="1083253"/>
        <a:ext cx="7672964" cy="1500373"/>
      </dsp:txXfrm>
    </dsp:sp>
    <dsp:sp modelId="{270624F7-0E70-214D-BC4F-42D7DEF54FDF}">
      <dsp:nvSpPr>
        <dsp:cNvPr id="0" name=""/>
        <dsp:cNvSpPr/>
      </dsp:nvSpPr>
      <dsp:spPr>
        <a:xfrm>
          <a:off x="0" y="794247"/>
          <a:ext cx="4357428" cy="2078384"/>
        </a:xfrm>
        <a:prstGeom prst="roundRect">
          <a:avLst/>
        </a:prstGeom>
        <a:solidFill>
          <a:srgbClr val="E6E6E6"/>
        </a:solidFill>
        <a:ln>
          <a:solidFill>
            <a:schemeClr val="bg1">
              <a:lumMod val="50000"/>
              <a:lumOff val="50000"/>
            </a:schemeClr>
          </a:solidFill>
        </a:ln>
        <a:effectLst>
          <a:glow>
            <a:scrgbClr r="0" g="0" b="0"/>
          </a:glo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solidFill>
                <a:srgbClr val="3B0F10"/>
              </a:solidFill>
            </a:rPr>
            <a:t>Separate CSS file</a:t>
          </a:r>
          <a:endParaRPr lang="en-US" sz="2600" kern="1200" dirty="0">
            <a:solidFill>
              <a:srgbClr val="3B0F10"/>
            </a:solidFill>
          </a:endParaRPr>
        </a:p>
      </dsp:txBody>
      <dsp:txXfrm>
        <a:off x="101458" y="895705"/>
        <a:ext cx="4154512" cy="1875468"/>
      </dsp:txXfrm>
    </dsp:sp>
    <dsp:sp modelId="{539FDA2D-CD10-684C-85D3-1CC46D8839CB}">
      <dsp:nvSpPr>
        <dsp:cNvPr id="0" name=""/>
        <dsp:cNvSpPr/>
      </dsp:nvSpPr>
      <dsp:spPr>
        <a:xfrm rot="5400000">
          <a:off x="7407390" y="138688"/>
          <a:ext cx="1662707" cy="7754112"/>
        </a:xfrm>
        <a:prstGeom prst="round2SameRect">
          <a:avLst/>
        </a:prstGeom>
        <a:solidFill>
          <a:schemeClr val="bg1">
            <a:lumMod val="75000"/>
            <a:lumOff val="2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External style sheets can control any number of X/HTML files.</a:t>
          </a:r>
          <a:endParaRPr lang="en-US" sz="2700" kern="1200" dirty="0">
            <a:solidFill>
              <a:srgbClr val="E1FFC9"/>
            </a:solidFill>
          </a:endParaRPr>
        </a:p>
      </dsp:txBody>
      <dsp:txXfrm rot="-5400000">
        <a:off x="4361688" y="3265558"/>
        <a:ext cx="7672945" cy="1500373"/>
      </dsp:txXfrm>
    </dsp:sp>
    <dsp:sp modelId="{14B1700B-F95D-A643-8B70-FC74298EC165}">
      <dsp:nvSpPr>
        <dsp:cNvPr id="0" name=""/>
        <dsp:cNvSpPr/>
      </dsp:nvSpPr>
      <dsp:spPr>
        <a:xfrm>
          <a:off x="0" y="2976551"/>
          <a:ext cx="4361688" cy="2078384"/>
        </a:xfrm>
        <a:prstGeom prst="roundRect">
          <a:avLst/>
        </a:prstGeom>
        <a:solidFill>
          <a:srgbClr val="E6E6E6"/>
        </a:solidFill>
        <a:ln>
          <a:solidFill>
            <a:schemeClr val="bg1">
              <a:lumMod val="50000"/>
              <a:lumOff val="50000"/>
            </a:schemeClr>
          </a:solidFill>
        </a:ln>
        <a:effectLst>
          <a:glow>
            <a:scrgbClr r="0" g="0" b="0"/>
          </a:glo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solidFill>
                <a:srgbClr val="3B0F10"/>
              </a:solidFill>
            </a:rPr>
            <a:t>Can control multiple HTML files</a:t>
          </a:r>
          <a:endParaRPr lang="en-US" sz="2600" b="0" kern="1200" spc="130" dirty="0">
            <a:solidFill>
              <a:srgbClr val="3B0F10"/>
            </a:solidFill>
            <a:effectLst/>
          </a:endParaRPr>
        </a:p>
      </dsp:txBody>
      <dsp:txXfrm>
        <a:off x="101458" y="3078009"/>
        <a:ext cx="4158772" cy="1875468"/>
      </dsp:txXfrm>
    </dsp:sp>
    <dsp:sp modelId="{2B2FB733-5E31-4345-9621-2C50DF47771E}">
      <dsp:nvSpPr>
        <dsp:cNvPr id="0" name=""/>
        <dsp:cNvSpPr/>
      </dsp:nvSpPr>
      <dsp:spPr>
        <a:xfrm rot="5400000">
          <a:off x="7407390" y="2320992"/>
          <a:ext cx="1662707" cy="7754112"/>
        </a:xfrm>
        <a:prstGeom prst="round2SameRect">
          <a:avLst/>
        </a:prstGeom>
        <a:solidFill>
          <a:schemeClr val="bg1">
            <a:lumMod val="75000"/>
            <a:lumOff val="2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It is the best choice to allow scalability in websites so that a designer can change styles in one place as opposed to several (potentially hundreds of) files.</a:t>
          </a:r>
          <a:endParaRPr lang="en-US" sz="2700" kern="1200" dirty="0">
            <a:solidFill>
              <a:srgbClr val="E1FFC9"/>
            </a:solidFill>
          </a:endParaRPr>
        </a:p>
      </dsp:txBody>
      <dsp:txXfrm rot="-5400000">
        <a:off x="4361688" y="5447862"/>
        <a:ext cx="7672945" cy="1500373"/>
      </dsp:txXfrm>
    </dsp:sp>
    <dsp:sp modelId="{25FF92CD-419C-D34D-93CA-1A7441B1C057}">
      <dsp:nvSpPr>
        <dsp:cNvPr id="0" name=""/>
        <dsp:cNvSpPr/>
      </dsp:nvSpPr>
      <dsp:spPr>
        <a:xfrm>
          <a:off x="0" y="5158855"/>
          <a:ext cx="4361688" cy="2078384"/>
        </a:xfrm>
        <a:prstGeom prst="roundRect">
          <a:avLst/>
        </a:prstGeom>
        <a:solidFill>
          <a:srgbClr val="E6E6E6"/>
        </a:solidFill>
        <a:ln>
          <a:solidFill>
            <a:srgbClr val="DDD5D0"/>
          </a:solidFill>
        </a:ln>
        <a:effectLst>
          <a:glow>
            <a:scrgbClr r="0" g="0" b="0"/>
          </a:glo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b="0" kern="1200" dirty="0" smtClean="0">
              <a:solidFill>
                <a:srgbClr val="3B0F10"/>
              </a:solidFill>
              <a:effectLst/>
              <a:latin typeface="Gill Sans" pitchFamily="-65" charset="0"/>
              <a:ea typeface="Gill Sans" pitchFamily="-65" charset="0"/>
              <a:cs typeface="Gill Sans" pitchFamily="-65" charset="0"/>
              <a:sym typeface="Gill Sans" pitchFamily="-65" charset="0"/>
            </a:rPr>
            <a:t>Preferred Choice</a:t>
          </a:r>
          <a:endParaRPr lang="en-US" sz="2600" b="0" kern="1200" dirty="0">
            <a:solidFill>
              <a:srgbClr val="3B0F10"/>
            </a:solidFill>
            <a:effectLst/>
          </a:endParaRPr>
        </a:p>
      </dsp:txBody>
      <dsp:txXfrm>
        <a:off x="101458" y="5260313"/>
        <a:ext cx="4158772" cy="1875468"/>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86685A6-A3DB-5449-B71C-88D0676D9E94}" type="datetimeFigureOut">
              <a:rPr lang="en-US" smtClean="0"/>
              <a:pPr/>
              <a:t>5/27/14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5D16CD-9510-E04F-B6DE-A99485B4ACF2}" type="slidenum">
              <a:rPr lang="en-US" smtClean="0"/>
              <a:pPr/>
              <a:t>‹#›</a:t>
            </a:fld>
            <a:endParaRPr lang="en-US"/>
          </a:p>
        </p:txBody>
      </p:sp>
    </p:spTree>
    <p:extLst>
      <p:ext uri="{BB962C8B-B14F-4D97-AF65-F5344CB8AC3E}">
        <p14:creationId xmlns:p14="http://schemas.microsoft.com/office/powerpoint/2010/main" val="5796379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p:spPr>
      </p:sp>
      <p:sp>
        <p:nvSpPr>
          <p:cNvPr id="14338" name="Rectangle 2"/>
          <p:cNvSpPr>
            <a:spLocks noGrp="1" noChangeArrowheads="1"/>
          </p:cNvSpPr>
          <p:nvPr>
            <p:ph type="body" sz="quarter" idx="1"/>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428361718"/>
      </p:ext>
    </p:extLst>
  </p:cSld>
  <p:clrMap bg1="lt1" tx1="dk1" bg2="lt2" tx2="dk2" accent1="accent1" accent2="accent2" accent3="accent3" accent4="accent4" accent5="accent5" accent6="accent6" hlink="hlink" folHlink="folHlink"/>
  <p:hf hdr="0" dt="0"/>
  <p:notesStyle>
    <a:lvl1pPr algn="l" rtl="0" eaLnBrk="0" fontAlgn="base" hangingPunct="0">
      <a:spcBef>
        <a:spcPct val="0"/>
      </a:spcBef>
      <a:spcAft>
        <a:spcPct val="0"/>
      </a:spcAft>
      <a:defRPr sz="1100" kern="1200">
        <a:solidFill>
          <a:schemeClr val="tx1"/>
        </a:solidFill>
        <a:latin typeface="Futura Condensed" pitchFamily="-65" charset="0"/>
        <a:ea typeface="ＭＳ Ｐゴシック" pitchFamily="-65" charset="-128"/>
        <a:cs typeface="ＭＳ Ｐゴシック" pitchFamily="-65" charset="-128"/>
      </a:defRPr>
    </a:lvl1pPr>
    <a:lvl2pPr marL="457082" algn="l" rtl="0" eaLnBrk="0" fontAlgn="base" hangingPunct="0">
      <a:spcBef>
        <a:spcPct val="0"/>
      </a:spcBef>
      <a:spcAft>
        <a:spcPct val="0"/>
      </a:spcAft>
      <a:defRPr sz="1100" kern="1200">
        <a:solidFill>
          <a:schemeClr val="tx1"/>
        </a:solidFill>
        <a:latin typeface="Futura Condensed" pitchFamily="-65" charset="0"/>
        <a:ea typeface="ＭＳ Ｐゴシック" pitchFamily="-65" charset="-128"/>
        <a:cs typeface="+mn-cs"/>
      </a:defRPr>
    </a:lvl2pPr>
    <a:lvl3pPr marL="914166" algn="l" rtl="0" eaLnBrk="0" fontAlgn="base" hangingPunct="0">
      <a:spcBef>
        <a:spcPct val="0"/>
      </a:spcBef>
      <a:spcAft>
        <a:spcPct val="0"/>
      </a:spcAft>
      <a:defRPr sz="1100" kern="1200">
        <a:solidFill>
          <a:schemeClr val="tx1"/>
        </a:solidFill>
        <a:latin typeface="Futura Condensed" pitchFamily="-65" charset="0"/>
        <a:ea typeface="ＭＳ Ｐゴシック" pitchFamily="-65" charset="-128"/>
        <a:cs typeface="+mn-cs"/>
      </a:defRPr>
    </a:lvl3pPr>
    <a:lvl4pPr marL="1371248" algn="l" rtl="0" eaLnBrk="0" fontAlgn="base" hangingPunct="0">
      <a:spcBef>
        <a:spcPct val="0"/>
      </a:spcBef>
      <a:spcAft>
        <a:spcPct val="0"/>
      </a:spcAft>
      <a:defRPr sz="1100" kern="1200">
        <a:solidFill>
          <a:schemeClr val="tx1"/>
        </a:solidFill>
        <a:latin typeface="Futura Condensed" pitchFamily="-65" charset="0"/>
        <a:ea typeface="ＭＳ Ｐゴシック" pitchFamily="-65" charset="-128"/>
        <a:cs typeface="+mn-cs"/>
      </a:defRPr>
    </a:lvl4pPr>
    <a:lvl5pPr marL="1828331" algn="l" rtl="0" eaLnBrk="0" fontAlgn="base" hangingPunct="0">
      <a:spcBef>
        <a:spcPct val="0"/>
      </a:spcBef>
      <a:spcAft>
        <a:spcPct val="0"/>
      </a:spcAft>
      <a:defRPr sz="1100" kern="1200">
        <a:solidFill>
          <a:schemeClr val="tx1"/>
        </a:solidFill>
        <a:latin typeface="Futura Condensed" pitchFamily="-65" charset="0"/>
        <a:ea typeface="ＭＳ Ｐゴシック" pitchFamily="-65" charset="-128"/>
        <a:cs typeface="+mn-cs"/>
      </a:defRPr>
    </a:lvl5pPr>
    <a:lvl6pPr marL="2285417" algn="l" defTabSz="457082" rtl="0" eaLnBrk="1" latinLnBrk="0" hangingPunct="1">
      <a:defRPr sz="1100" kern="1200">
        <a:solidFill>
          <a:schemeClr val="tx1"/>
        </a:solidFill>
        <a:latin typeface="+mn-lt"/>
        <a:ea typeface="+mn-ea"/>
        <a:cs typeface="+mn-cs"/>
      </a:defRPr>
    </a:lvl6pPr>
    <a:lvl7pPr marL="2742497" algn="l" defTabSz="457082" rtl="0" eaLnBrk="1" latinLnBrk="0" hangingPunct="1">
      <a:defRPr sz="1100" kern="1200">
        <a:solidFill>
          <a:schemeClr val="tx1"/>
        </a:solidFill>
        <a:latin typeface="+mn-lt"/>
        <a:ea typeface="+mn-ea"/>
        <a:cs typeface="+mn-cs"/>
      </a:defRPr>
    </a:lvl7pPr>
    <a:lvl8pPr marL="3199582" algn="l" defTabSz="457082" rtl="0" eaLnBrk="1" latinLnBrk="0" hangingPunct="1">
      <a:defRPr sz="1100" kern="1200">
        <a:solidFill>
          <a:schemeClr val="tx1"/>
        </a:solidFill>
        <a:latin typeface="+mn-lt"/>
        <a:ea typeface="+mn-ea"/>
        <a:cs typeface="+mn-cs"/>
      </a:defRPr>
    </a:lvl8pPr>
    <a:lvl9pPr marL="3656665" algn="l" defTabSz="45708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
          <p:cNvSpPr>
            <a:spLocks noGrp="1" noRot="1" noChangeAspect="1" noChangeArrowheads="1"/>
          </p:cNvSpPr>
          <p:nvPr>
            <p:ph type="sldImg"/>
          </p:nvPr>
        </p:nvSpPr>
        <p:spPr>
          <a:solidFill>
            <a:srgbClr val="FFFFFF"/>
          </a:solidFill>
          <a:ln/>
        </p:spPr>
      </p:sp>
      <p:sp>
        <p:nvSpPr>
          <p:cNvPr id="150531" name="Rectangle 2"/>
          <p:cNvSpPr>
            <a:spLocks noGrp="1" noChangeArrowheads="1"/>
          </p:cNvSpPr>
          <p:nvPr>
            <p:ph type="body" idx="1"/>
          </p:nvPr>
        </p:nvSpPr>
        <p:spPr>
          <a:noFill/>
          <a:ln/>
        </p:spPr>
        <p:txBody>
          <a:bodyPr/>
          <a:lstStyle/>
          <a:p>
            <a:pPr eaLnBrk="1" hangingPunct="1">
              <a:spcAft>
                <a:spcPts val="1200"/>
              </a:spcAft>
              <a:buFontTx/>
              <a:buChar char="•"/>
            </a:pPr>
            <a:endParaRPr lang="en-US" b="1" dirty="0" smtClean="0"/>
          </a:p>
          <a:p>
            <a:pPr eaLnBrk="1" hangingPunct="1">
              <a:spcAft>
                <a:spcPts val="1200"/>
              </a:spcAft>
              <a:buFontTx/>
              <a:buChar char="•"/>
            </a:pPr>
            <a:r>
              <a:rPr lang="en-US" b="1" dirty="0" smtClean="0"/>
              <a:t>Welcome to the second Lecture of MAT-225, the Dynamic Web Development course. I'm the instructor, Leigh Cotnoir.</a:t>
            </a:r>
          </a:p>
          <a:p>
            <a:pPr eaLnBrk="1" hangingPunct="1">
              <a:spcAft>
                <a:spcPts val="1200"/>
              </a:spcAft>
              <a:buFontTx/>
              <a:buChar char="•"/>
            </a:pPr>
            <a:endParaRPr lang="en-US" dirty="0" smtClean="0"/>
          </a:p>
          <a:p>
            <a:pPr eaLnBrk="1" hangingPunct="1">
              <a:spcAft>
                <a:spcPts val="1200"/>
              </a:spcAft>
              <a:buFontTx/>
              <a:buChar char="•"/>
            </a:pPr>
            <a:r>
              <a:rPr lang="en-US" dirty="0" smtClean="0"/>
              <a:t>This lecture will be a refresher for some of you, and possibly some new material for others.</a:t>
            </a:r>
          </a:p>
          <a:p>
            <a:pPr eaLnBrk="1" hangingPunct="1">
              <a:spcAft>
                <a:spcPts val="1200"/>
              </a:spcAft>
              <a:buFontTx/>
              <a:buChar char="•"/>
            </a:pPr>
            <a:endParaRPr lang="en-US" dirty="0" smtClean="0"/>
          </a:p>
          <a:p>
            <a:pPr eaLnBrk="1" hangingPunct="1">
              <a:spcAft>
                <a:spcPts val="1200"/>
              </a:spcAft>
              <a:buFontTx/>
              <a:buChar char="•"/>
            </a:pPr>
            <a:r>
              <a:rPr lang="en-US" dirty="0" smtClean="0"/>
              <a:t>Because mastering web design methods is so dependent on strong foundations in XHTML and CSS, we'll kick the class off with with a review of these important principles. This way we'll start off on the right foot with expectations of what you need to know (or catch up on).</a:t>
            </a:r>
            <a:endParaRPr lang="en-US" dirty="0" smtClean="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solidFill>
                  <a:srgbClr val="DF594C"/>
                </a:solidFill>
                <a:latin typeface="Futura Condensed"/>
                <a:ea typeface="Futura Condensed" pitchFamily="-65" charset="0"/>
                <a:cs typeface="Futura Condensed"/>
              </a:rPr>
              <a:t>Types of Selectors</a:t>
            </a:r>
          </a:p>
          <a:p>
            <a:r>
              <a:rPr lang="en-US" dirty="0" smtClean="0">
                <a:latin typeface="Gill Sans"/>
                <a:ea typeface="Futura Condensed" pitchFamily="-65" charset="0"/>
                <a:cs typeface="Gill Sans"/>
              </a:rPr>
              <a:t>There are three basic types of selectors:</a:t>
            </a:r>
          </a:p>
          <a:p>
            <a:pPr marL="1234440" indent="-190500">
              <a:spcBef>
                <a:spcPts val="3000"/>
              </a:spcBef>
              <a:buSzPct val="60000"/>
              <a:buFont typeface="Lucida Grande"/>
              <a:buChar char="‣"/>
              <a:defRPr/>
            </a:pPr>
            <a:r>
              <a:rPr lang="en-US" b="1" dirty="0" smtClean="0"/>
              <a:t>HTML</a:t>
            </a:r>
            <a:r>
              <a:rPr lang="en-US" dirty="0" smtClean="0"/>
              <a:t> (or "tag") selectors</a:t>
            </a:r>
            <a:endParaRPr lang="en-US" dirty="0" smtClean="0">
              <a:solidFill>
                <a:srgbClr val="CAC9C6"/>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endParaRPr>
          </a:p>
          <a:p>
            <a:pPr marL="1234440" indent="-190500">
              <a:spcBef>
                <a:spcPts val="3000"/>
              </a:spcBef>
              <a:buSzPct val="60000"/>
              <a:buFont typeface="Lucida Grande" pitchFamily="-65" charset="0"/>
              <a:buChar char="‣"/>
              <a:defRPr/>
            </a:pPr>
            <a:r>
              <a:rPr lang="en-US" b="1" dirty="0" smtClean="0"/>
              <a:t>id</a:t>
            </a:r>
            <a:r>
              <a:rPr lang="en-US" dirty="0" smtClean="0"/>
              <a:t> selectors</a:t>
            </a:r>
          </a:p>
          <a:p>
            <a:pPr marL="1234440" indent="-190500">
              <a:spcBef>
                <a:spcPts val="3000"/>
              </a:spcBef>
              <a:buSzPct val="60000"/>
              <a:buFont typeface="Lucida Grande" pitchFamily="-65" charset="0"/>
              <a:buChar char="‣"/>
              <a:defRPr/>
            </a:pPr>
            <a:r>
              <a:rPr lang="en-US" b="1" dirty="0" smtClean="0"/>
              <a:t>class</a:t>
            </a:r>
            <a:r>
              <a:rPr lang="en-US" dirty="0" smtClean="0"/>
              <a:t> selectors</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solidFill>
                  <a:srgbClr val="DF594C"/>
                </a:solidFill>
                <a:latin typeface="Futura Condensed"/>
                <a:ea typeface="Futura Condensed" pitchFamily="-65" charset="0"/>
                <a:cs typeface="Futura Condensed"/>
              </a:rPr>
              <a:t>HTML Selectors</a:t>
            </a:r>
          </a:p>
          <a:p>
            <a:r>
              <a:rPr lang="en-US" b="1" dirty="0" smtClean="0"/>
              <a:t>HTML selectors</a:t>
            </a:r>
            <a:r>
              <a:rPr lang="en-US" dirty="0" smtClean="0"/>
              <a:t> use standard predefined HTML tags and format them accordingly in a webpage's code. If you have the following rule: </a:t>
            </a:r>
          </a:p>
          <a:p>
            <a:pPr marL="1133856">
              <a:spcBef>
                <a:spcPts val="3000"/>
              </a:spcBef>
              <a:spcAft>
                <a:spcPts val="3000"/>
              </a:spcAft>
            </a:pPr>
            <a:r>
              <a:rPr lang="en-US" dirty="0" err="1" smtClean="0">
                <a:solidFill>
                  <a:srgbClr val="FF3122"/>
                </a:solidFill>
              </a:rPr>
              <a:t>p</a:t>
            </a:r>
            <a:r>
              <a:rPr lang="en-US" dirty="0" smtClean="0">
                <a:solidFill>
                  <a:srgbClr val="FF3122"/>
                </a:solidFill>
              </a:rPr>
              <a:t> { color: #333333; } </a:t>
            </a:r>
          </a:p>
          <a:p>
            <a:r>
              <a:rPr lang="en-US" dirty="0" smtClean="0"/>
              <a:t>…then all instances of </a:t>
            </a:r>
            <a:r>
              <a:rPr lang="en-US" dirty="0" smtClean="0">
                <a:solidFill>
                  <a:srgbClr val="FFD302"/>
                </a:solidFill>
              </a:rPr>
              <a:t>&lt;</a:t>
            </a:r>
            <a:r>
              <a:rPr lang="en-US" dirty="0" err="1" smtClean="0">
                <a:solidFill>
                  <a:srgbClr val="FFD302"/>
                </a:solidFill>
              </a:rPr>
              <a:t>p</a:t>
            </a:r>
            <a:r>
              <a:rPr lang="en-US" dirty="0" smtClean="0">
                <a:solidFill>
                  <a:srgbClr val="FFD302"/>
                </a:solidFill>
              </a:rPr>
              <a:t>&gt;&lt;/</a:t>
            </a:r>
            <a:r>
              <a:rPr lang="en-US" dirty="0" err="1" smtClean="0">
                <a:solidFill>
                  <a:srgbClr val="FFD302"/>
                </a:solidFill>
              </a:rPr>
              <a:t>p</a:t>
            </a:r>
            <a:r>
              <a:rPr lang="en-US" dirty="0" smtClean="0">
                <a:solidFill>
                  <a:srgbClr val="FFD302"/>
                </a:solidFill>
              </a:rPr>
              <a:t>&gt;</a:t>
            </a:r>
            <a:r>
              <a:rPr lang="en-US" dirty="0" smtClean="0"/>
              <a:t> in the webpage will be the dark grey </a:t>
            </a:r>
            <a:r>
              <a:rPr lang="en-US" dirty="0" smtClean="0">
                <a:solidFill>
                  <a:srgbClr val="FF3122"/>
                </a:solidFill>
              </a:rPr>
              <a:t>#333333 </a:t>
            </a:r>
            <a:r>
              <a:rPr lang="en-US" dirty="0" smtClean="0"/>
              <a:t>color.</a:t>
            </a:r>
            <a:endParaRPr lang="en-US" sz="1400" b="1" dirty="0" smtClean="0">
              <a:solidFill>
                <a:srgbClr val="E3422A"/>
              </a:solidFill>
              <a:effectLst>
                <a:outerShdw blurRad="50800" dist="38100" dir="2700000" algn="tl" rotWithShape="0">
                  <a:srgbClr val="000000">
                    <a:alpha val="43000"/>
                  </a:srgbClr>
                </a:outerShdw>
                <a:reflection stA="0" endPos="0" dir="5400000" sy="-100000" algn="bl" rotWithShape="0"/>
              </a:effectLst>
            </a:endParaRPr>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3500" dirty="0" smtClean="0">
                <a:solidFill>
                  <a:srgbClr val="DF594C"/>
                </a:solidFill>
                <a:latin typeface="Futura Condensed"/>
                <a:ea typeface="Futura Condensed" pitchFamily="-65" charset="0"/>
                <a:cs typeface="Futura Condensed"/>
              </a:rPr>
              <a:t>ID Selectors</a:t>
            </a:r>
          </a:p>
          <a:p>
            <a:pPr marL="1133856" indent="-274320">
              <a:spcBef>
                <a:spcPts val="2196"/>
              </a:spcBef>
              <a:buSzPct val="60000"/>
              <a:buFont typeface="Lucida Grande"/>
              <a:buChar char="‣"/>
            </a:pPr>
            <a:r>
              <a:rPr lang="en-US" b="1" dirty="0" smtClean="0"/>
              <a:t>ID selectors</a:t>
            </a:r>
            <a:r>
              <a:rPr lang="en-US" dirty="0" smtClean="0"/>
              <a:t> are styles that only occur once in a page, typically as a unique layout element that is not to be repeated. </a:t>
            </a:r>
          </a:p>
          <a:p>
            <a:pPr marL="1133856" indent="-274320">
              <a:spcBef>
                <a:spcPts val="2196"/>
              </a:spcBef>
              <a:buSzPct val="60000"/>
              <a:buFont typeface="Lucida Grande"/>
              <a:buChar char="‣"/>
            </a:pPr>
            <a:r>
              <a:rPr lang="en-US" dirty="0" smtClean="0">
                <a:solidFill>
                  <a:schemeClr val="accent3"/>
                </a:solidFill>
              </a:rPr>
              <a:t>They are </a:t>
            </a:r>
            <a:r>
              <a:rPr lang="en-US" dirty="0" smtClean="0"/>
              <a:t>often used with </a:t>
            </a:r>
            <a:r>
              <a:rPr lang="en-US" dirty="0" smtClean="0">
                <a:solidFill>
                  <a:schemeClr val="accent3"/>
                </a:solidFill>
              </a:rPr>
              <a:t>&lt;div&gt;&lt;/div&gt;</a:t>
            </a:r>
            <a:r>
              <a:rPr lang="en-US" dirty="0" smtClean="0"/>
              <a:t> elements and </a:t>
            </a:r>
            <a:r>
              <a:rPr lang="en-US" dirty="0" smtClean="0">
                <a:solidFill>
                  <a:srgbClr val="FEB80A"/>
                </a:solidFill>
              </a:rPr>
              <a:t>&lt;table&gt;&lt;/table&gt;</a:t>
            </a:r>
            <a:r>
              <a:rPr lang="en-US" dirty="0" smtClean="0"/>
              <a:t> elements. </a:t>
            </a:r>
          </a:p>
          <a:p>
            <a:pPr marL="1133856" indent="-274320">
              <a:spcBef>
                <a:spcPts val="2196"/>
              </a:spcBef>
              <a:buSzPct val="60000"/>
              <a:buFont typeface="Lucida Grande"/>
              <a:buChar char="‣"/>
            </a:pPr>
            <a:r>
              <a:rPr lang="en-US" dirty="0" smtClean="0"/>
              <a:t>You can assign any name you want to an ID selector when writing the rule, and the browser understands it as an ID because the selector will have a </a:t>
            </a:r>
            <a:r>
              <a:rPr lang="en-US" dirty="0" smtClean="0">
                <a:solidFill>
                  <a:srgbClr val="FEB80A"/>
                </a:solidFill>
              </a:rPr>
              <a:t>#</a:t>
            </a:r>
            <a:r>
              <a:rPr lang="en-US" dirty="0" smtClean="0"/>
              <a:t> symbol in front of it, as follows: </a:t>
            </a:r>
          </a:p>
          <a:p>
            <a:pPr marL="1783089" lvl="2" indent="-274320">
              <a:spcBef>
                <a:spcPts val="2196"/>
              </a:spcBef>
            </a:pPr>
            <a:r>
              <a:rPr lang="en-US" dirty="0" smtClean="0">
                <a:solidFill>
                  <a:srgbClr val="FF4A3E"/>
                </a:solidFill>
              </a:rPr>
              <a:t>#header { margin-top: 0px; }</a:t>
            </a:r>
            <a:r>
              <a:rPr lang="en-US" dirty="0" smtClean="0"/>
              <a:t> </a:t>
            </a:r>
          </a:p>
          <a:p>
            <a:pPr marL="1133856" indent="-274320">
              <a:spcBef>
                <a:spcPts val="2196"/>
              </a:spcBef>
              <a:buSzPct val="60000"/>
              <a:buFont typeface="Lucida Grande"/>
              <a:buChar char="‣"/>
            </a:pPr>
            <a:r>
              <a:rPr lang="en-US" dirty="0" smtClean="0"/>
              <a:t>This ID would be invoked in the XHTML page as an attribute of "div" like this: </a:t>
            </a:r>
          </a:p>
          <a:p>
            <a:pPr marL="1783089" lvl="2" indent="-274320">
              <a:spcBef>
                <a:spcPts val="2196"/>
              </a:spcBef>
            </a:pPr>
            <a:r>
              <a:rPr lang="en-US" dirty="0" smtClean="0"/>
              <a:t>&lt;div </a:t>
            </a:r>
            <a:r>
              <a:rPr lang="en-US" dirty="0" smtClean="0">
                <a:solidFill>
                  <a:srgbClr val="CCFFCC"/>
                </a:solidFill>
              </a:rPr>
              <a:t>id="</a:t>
            </a:r>
            <a:r>
              <a:rPr lang="en-US" dirty="0" smtClean="0">
                <a:solidFill>
                  <a:srgbClr val="FF4A3E"/>
                </a:solidFill>
              </a:rPr>
              <a:t>header</a:t>
            </a:r>
            <a:r>
              <a:rPr lang="en-US" dirty="0" smtClean="0">
                <a:solidFill>
                  <a:srgbClr val="CCFFCC"/>
                </a:solidFill>
              </a:rPr>
              <a:t>"</a:t>
            </a:r>
            <a:r>
              <a:rPr lang="en-US" dirty="0" smtClean="0"/>
              <a:t>&gt;</a:t>
            </a:r>
            <a:r>
              <a:rPr lang="en-US" dirty="0" smtClean="0">
                <a:solidFill>
                  <a:srgbClr val="A4FF67"/>
                </a:solidFill>
              </a:rPr>
              <a:t>Something Here</a:t>
            </a:r>
            <a:r>
              <a:rPr lang="en-US" dirty="0" smtClean="0"/>
              <a:t>&lt;/div&gt;</a:t>
            </a:r>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3500" dirty="0" smtClean="0">
                <a:solidFill>
                  <a:srgbClr val="DF594C"/>
                </a:solidFill>
                <a:latin typeface="Futura Condensed"/>
                <a:ea typeface="Futura Condensed" pitchFamily="-65" charset="0"/>
                <a:cs typeface="Futura Condensed"/>
              </a:rPr>
              <a:t>Class Selectors</a:t>
            </a:r>
          </a:p>
          <a:p>
            <a:pPr marL="1042416" indent="-365760">
              <a:spcBef>
                <a:spcPts val="2796"/>
              </a:spcBef>
              <a:buSzPct val="60000"/>
              <a:buFont typeface="Lucida Grande"/>
              <a:buChar char="‣"/>
            </a:pPr>
            <a:r>
              <a:rPr lang="en-US" b="1" dirty="0" smtClean="0"/>
              <a:t>CLASS selectors</a:t>
            </a:r>
            <a:r>
              <a:rPr lang="en-US" dirty="0" smtClean="0"/>
              <a:t> are styles that can be repeated as many times as necessary in a page, as in formatted text boxes, image styles, text formatting, etc.</a:t>
            </a:r>
          </a:p>
          <a:p>
            <a:pPr marL="1042416" indent="-365760">
              <a:spcBef>
                <a:spcPts val="2796"/>
              </a:spcBef>
              <a:buSzPct val="60000"/>
              <a:buFont typeface="Lucida Grande"/>
              <a:buChar char="‣"/>
            </a:pPr>
            <a:r>
              <a:rPr lang="en-US" dirty="0" smtClean="0"/>
              <a:t>You can assign any name you want to a class selector when writing the rule, and the browser understands it as a class because the selector will have a "</a:t>
            </a:r>
            <a:r>
              <a:rPr lang="en-US" dirty="0" smtClean="0">
                <a:solidFill>
                  <a:srgbClr val="DFC03D"/>
                </a:solidFill>
              </a:rPr>
              <a:t>.</a:t>
            </a:r>
            <a:r>
              <a:rPr lang="en-US" dirty="0" smtClean="0"/>
              <a:t>" symbol in front of it, as follows:</a:t>
            </a:r>
          </a:p>
          <a:p>
            <a:pPr marL="1691649" lvl="2" indent="-365760">
              <a:spcBef>
                <a:spcPts val="2796"/>
              </a:spcBef>
            </a:pPr>
            <a:r>
              <a:rPr lang="en-US" dirty="0" smtClean="0">
                <a:solidFill>
                  <a:srgbClr val="FF4A3E"/>
                </a:solidFill>
              </a:rPr>
              <a:t>.listing { margin-left: 10px; color: #ffffff; }</a:t>
            </a:r>
          </a:p>
          <a:p>
            <a:pPr marL="1042416" indent="-365760">
              <a:spcBef>
                <a:spcPts val="2796"/>
              </a:spcBef>
              <a:buSzPct val="60000"/>
              <a:buFont typeface="Lucida Grande"/>
              <a:buChar char="‣"/>
            </a:pPr>
            <a:r>
              <a:rPr lang="en-US" dirty="0" smtClean="0"/>
              <a:t>This class could be invoked in the XHTML page as an attribute of "div" like this:</a:t>
            </a:r>
          </a:p>
          <a:p>
            <a:pPr marL="1691649" lvl="2" indent="-365760">
              <a:spcBef>
                <a:spcPts val="2796"/>
              </a:spcBef>
            </a:pPr>
            <a:r>
              <a:rPr lang="en-US" dirty="0" smtClean="0"/>
              <a:t>&lt;div </a:t>
            </a:r>
            <a:r>
              <a:rPr lang="en-US" dirty="0" smtClean="0">
                <a:solidFill>
                  <a:srgbClr val="CCFFCC"/>
                </a:solidFill>
              </a:rPr>
              <a:t>class="</a:t>
            </a:r>
            <a:r>
              <a:rPr lang="en-US" dirty="0" smtClean="0">
                <a:solidFill>
                  <a:srgbClr val="FF4A3E"/>
                </a:solidFill>
              </a:rPr>
              <a:t>listing</a:t>
            </a:r>
            <a:r>
              <a:rPr lang="en-US" dirty="0" smtClean="0">
                <a:solidFill>
                  <a:srgbClr val="CCFFCC"/>
                </a:solidFill>
              </a:rPr>
              <a:t>"</a:t>
            </a:r>
            <a:r>
              <a:rPr lang="en-US" dirty="0" smtClean="0"/>
              <a:t>&gt;</a:t>
            </a:r>
            <a:r>
              <a:rPr lang="en-US" dirty="0" smtClean="0">
                <a:solidFill>
                  <a:srgbClr val="A4FF67"/>
                </a:solidFill>
              </a:rPr>
              <a:t>Something Here</a:t>
            </a:r>
            <a:r>
              <a:rPr lang="en-US" dirty="0" smtClean="0"/>
              <a:t>&lt;/div&gt;</a:t>
            </a:r>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3500" dirty="0" smtClean="0">
                <a:solidFill>
                  <a:srgbClr val="DF594C"/>
                </a:solidFill>
                <a:latin typeface="Futura Condensed"/>
                <a:ea typeface="Futura Condensed" pitchFamily="-65" charset="0"/>
                <a:cs typeface="Futura Condensed"/>
              </a:rPr>
              <a:t>Calling Multiple Classes</a:t>
            </a:r>
          </a:p>
          <a:p>
            <a:pPr marL="1042416" indent="-365760">
              <a:spcBef>
                <a:spcPts val="2796"/>
              </a:spcBef>
              <a:buSzPct val="60000"/>
              <a:buFont typeface="Lucida Grande"/>
              <a:buChar char="‣"/>
            </a:pPr>
            <a:r>
              <a:rPr lang="en-US" dirty="0" smtClean="0"/>
              <a:t>You can also define a single tag with multiple classes, as is the case with the following example, defining the text "Bilingual Education":</a:t>
            </a:r>
          </a:p>
          <a:p>
            <a:pPr marL="1691649" lvl="2" indent="-365760">
              <a:spcBef>
                <a:spcPts val="2796"/>
              </a:spcBef>
            </a:pPr>
            <a:r>
              <a:rPr lang="en-US" dirty="0" smtClean="0">
                <a:solidFill>
                  <a:srgbClr val="B0B0B0"/>
                </a:solidFill>
              </a:rPr>
              <a:t>&lt;</a:t>
            </a:r>
            <a:r>
              <a:rPr lang="en-US" dirty="0" err="1" smtClean="0">
                <a:solidFill>
                  <a:srgbClr val="B0B0B0"/>
                </a:solidFill>
              </a:rPr>
              <a:t>p</a:t>
            </a:r>
            <a:r>
              <a:rPr lang="en-US" dirty="0" smtClean="0">
                <a:solidFill>
                  <a:srgbClr val="B0B0B0"/>
                </a:solidFill>
              </a:rPr>
              <a:t>&gt;Ron is in the </a:t>
            </a:r>
            <a:r>
              <a:rPr lang="en-US" dirty="0" smtClean="0"/>
              <a:t>&lt;span </a:t>
            </a:r>
            <a:r>
              <a:rPr lang="en-US" dirty="0" smtClean="0">
                <a:solidFill>
                  <a:srgbClr val="AFDDFF"/>
                </a:solidFill>
              </a:rPr>
              <a:t>class="</a:t>
            </a:r>
            <a:r>
              <a:rPr lang="en-US" dirty="0" smtClean="0">
                <a:solidFill>
                  <a:srgbClr val="A4FF67"/>
                </a:solidFill>
              </a:rPr>
              <a:t>spanish english</a:t>
            </a:r>
            <a:r>
              <a:rPr lang="en-US" dirty="0" smtClean="0">
                <a:solidFill>
                  <a:srgbClr val="AFDDFF"/>
                </a:solidFill>
              </a:rPr>
              <a:t>"</a:t>
            </a:r>
            <a:r>
              <a:rPr lang="en-US" dirty="0" smtClean="0"/>
              <a:t>&gt;</a:t>
            </a:r>
            <a:r>
              <a:rPr lang="en-US" dirty="0" smtClean="0">
                <a:solidFill>
                  <a:schemeClr val="tx1"/>
                </a:solidFill>
              </a:rPr>
              <a:t>Bilingual Education</a:t>
            </a:r>
            <a:r>
              <a:rPr lang="en-US" dirty="0" smtClean="0"/>
              <a:t>&lt;/span&gt; </a:t>
            </a:r>
            <a:r>
              <a:rPr lang="en-US" dirty="0" smtClean="0">
                <a:solidFill>
                  <a:srgbClr val="B0B0B0"/>
                </a:solidFill>
              </a:rPr>
              <a:t>program.&lt;/</a:t>
            </a:r>
            <a:r>
              <a:rPr lang="en-US" dirty="0" err="1" smtClean="0">
                <a:solidFill>
                  <a:srgbClr val="B0B0B0"/>
                </a:solidFill>
              </a:rPr>
              <a:t>p</a:t>
            </a:r>
            <a:r>
              <a:rPr lang="en-US" dirty="0" smtClean="0">
                <a:solidFill>
                  <a:srgbClr val="B0B0B0"/>
                </a:solidFill>
              </a:rPr>
              <a:t>&gt;</a:t>
            </a:r>
          </a:p>
          <a:p>
            <a:pPr marL="1042416" indent="-365760">
              <a:spcBef>
                <a:spcPts val="2796"/>
              </a:spcBef>
              <a:buSzPct val="60000"/>
              <a:buFont typeface="Lucida Grande"/>
              <a:buChar char="‣"/>
            </a:pPr>
            <a:r>
              <a:rPr lang="en-US" dirty="0" smtClean="0"/>
              <a:t>Where the following two rules existed:</a:t>
            </a:r>
          </a:p>
          <a:p>
            <a:pPr marL="1691649" lvl="3" indent="-365760">
              <a:spcBef>
                <a:spcPts val="2796"/>
              </a:spcBef>
            </a:pPr>
            <a:r>
              <a:rPr lang="en-US" dirty="0" smtClean="0">
                <a:solidFill>
                  <a:srgbClr val="A4FF67"/>
                </a:solidFill>
              </a:rPr>
              <a:t>.english { text-decoration: underline; } </a:t>
            </a:r>
          </a:p>
          <a:p>
            <a:pPr marL="1691649" lvl="2" indent="-365760">
              <a:spcBef>
                <a:spcPts val="2796"/>
              </a:spcBef>
            </a:pPr>
            <a:r>
              <a:rPr lang="en-US" dirty="0" smtClean="0">
                <a:solidFill>
                  <a:srgbClr val="A4FF67"/>
                </a:solidFill>
              </a:rPr>
              <a:t>.spanish { color: #666666; }</a:t>
            </a:r>
            <a:r>
              <a:rPr lang="en-US" dirty="0" smtClean="0"/>
              <a:t> </a:t>
            </a:r>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3500" dirty="0" err="1" smtClean="0">
                <a:solidFill>
                  <a:srgbClr val="DF594C"/>
                </a:solidFill>
                <a:latin typeface="Futura Condensed"/>
                <a:ea typeface="Futura Condensed" pitchFamily="-65" charset="0"/>
                <a:cs typeface="Futura Condensed"/>
              </a:rPr>
              <a:t>Psuedo</a:t>
            </a:r>
            <a:r>
              <a:rPr lang="en-US" sz="3500" dirty="0" smtClean="0">
                <a:solidFill>
                  <a:srgbClr val="DF594C"/>
                </a:solidFill>
                <a:latin typeface="Futura Condensed"/>
                <a:ea typeface="Futura Condensed" pitchFamily="-65" charset="0"/>
                <a:cs typeface="Futura Condensed"/>
              </a:rPr>
              <a:t>-Classes and </a:t>
            </a:r>
            <a:r>
              <a:rPr lang="en-US" sz="3500" dirty="0" err="1" smtClean="0">
                <a:solidFill>
                  <a:srgbClr val="DF594C"/>
                </a:solidFill>
                <a:latin typeface="Futura Condensed"/>
                <a:ea typeface="Futura Condensed" pitchFamily="-65" charset="0"/>
                <a:cs typeface="Futura Condensed"/>
              </a:rPr>
              <a:t>Psuedo</a:t>
            </a:r>
            <a:r>
              <a:rPr lang="en-US" sz="3500" dirty="0" smtClean="0">
                <a:solidFill>
                  <a:srgbClr val="DF594C"/>
                </a:solidFill>
                <a:latin typeface="Futura Condensed"/>
                <a:ea typeface="Futura Condensed" pitchFamily="-65" charset="0"/>
                <a:cs typeface="Futura Condensed"/>
              </a:rPr>
              <a:t>-Elements</a:t>
            </a:r>
          </a:p>
          <a:p>
            <a:pPr marL="1042416" indent="-365760">
              <a:spcBef>
                <a:spcPts val="2796"/>
              </a:spcBef>
              <a:buSzPct val="60000"/>
              <a:buFont typeface="Lucida Grande"/>
              <a:buChar char="‣"/>
            </a:pPr>
            <a:r>
              <a:rPr lang="en-US" dirty="0" smtClean="0"/>
              <a:t>A </a:t>
            </a:r>
            <a:r>
              <a:rPr lang="en-US" dirty="0" err="1" smtClean="0"/>
              <a:t>psuedo</a:t>
            </a:r>
            <a:r>
              <a:rPr lang="en-US" dirty="0" smtClean="0"/>
              <a:t>-class/element is defined by a selector that gives specificity to rule based on a condition. For instance, maybe you only want the rule to apply when someone hovers over a link with a mouse. This would give the effect of a </a:t>
            </a:r>
            <a:r>
              <a:rPr lang="en-US" dirty="0" err="1" smtClean="0"/>
              <a:t>javascript</a:t>
            </a:r>
            <a:r>
              <a:rPr lang="en-US" dirty="0" smtClean="0"/>
              <a:t> rollover without the </a:t>
            </a:r>
            <a:r>
              <a:rPr lang="en-US" dirty="0" err="1" smtClean="0"/>
              <a:t>javascript</a:t>
            </a:r>
            <a:r>
              <a:rPr lang="en-US" dirty="0" smtClean="0"/>
              <a:t>, and it's so much simpler, cleaner, and accessible than using </a:t>
            </a:r>
            <a:r>
              <a:rPr lang="en-US" dirty="0" err="1" smtClean="0"/>
              <a:t>javascript</a:t>
            </a:r>
            <a:r>
              <a:rPr lang="en-US" dirty="0" smtClean="0"/>
              <a:t>! Here's the CSS syntax of the rules if you wanted normal links to be yellow, rollover states to be red, and previously visited links to appear as green:</a:t>
            </a:r>
            <a:endParaRPr lang="en-US" dirty="0" smtClean="0">
              <a:solidFill>
                <a:srgbClr val="B0B0B0"/>
              </a:solidFill>
            </a:endParaRPr>
          </a:p>
          <a:p>
            <a:pPr marL="1691649" lvl="3" indent="-365760">
              <a:spcBef>
                <a:spcPts val="2796"/>
              </a:spcBef>
            </a:pPr>
            <a:r>
              <a:rPr lang="en-US" dirty="0" smtClean="0">
                <a:solidFill>
                  <a:srgbClr val="FFFF00"/>
                </a:solidFill>
              </a:rPr>
              <a:t>a { color: yellow; }</a:t>
            </a:r>
          </a:p>
          <a:p>
            <a:pPr marL="1691649" lvl="2" indent="-365760">
              <a:spcBef>
                <a:spcPts val="2796"/>
              </a:spcBef>
            </a:pPr>
            <a:r>
              <a:rPr lang="en-US" dirty="0" err="1" smtClean="0">
                <a:solidFill>
                  <a:srgbClr val="FF4A3E"/>
                </a:solidFill>
              </a:rPr>
              <a:t>a:hover</a:t>
            </a:r>
            <a:r>
              <a:rPr lang="en-US" dirty="0" smtClean="0">
                <a:solidFill>
                  <a:srgbClr val="FF4A3E"/>
                </a:solidFill>
              </a:rPr>
              <a:t> { color: red; }</a:t>
            </a:r>
          </a:p>
          <a:p>
            <a:pPr marL="1691649" lvl="2" indent="-365760">
              <a:spcBef>
                <a:spcPts val="2796"/>
              </a:spcBef>
            </a:pPr>
            <a:r>
              <a:rPr lang="en-US" dirty="0" err="1" smtClean="0">
                <a:solidFill>
                  <a:srgbClr val="A4FF67"/>
                </a:solidFill>
              </a:rPr>
              <a:t>a:visited</a:t>
            </a:r>
            <a:r>
              <a:rPr lang="en-US" dirty="0" smtClean="0">
                <a:solidFill>
                  <a:srgbClr val="A4FF67"/>
                </a:solidFill>
              </a:rPr>
              <a:t> { color: green; }</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latin typeface="Gill Sans"/>
                <a:cs typeface="Gill Sans"/>
              </a:rPr>
              <a:t>You can also </a:t>
            </a:r>
            <a:r>
              <a:rPr lang="en-US" b="1" dirty="0" smtClean="0">
                <a:solidFill>
                  <a:srgbClr val="F5C12E"/>
                </a:solidFill>
                <a:latin typeface="Gill Sans"/>
                <a:cs typeface="Gill Sans"/>
              </a:rPr>
              <a:t>group selectors</a:t>
            </a:r>
            <a:r>
              <a:rPr lang="en-US" dirty="0" smtClean="0">
                <a:latin typeface="Gill Sans"/>
                <a:cs typeface="Gill Sans"/>
              </a:rPr>
              <a:t> that use the same declaration block to write more efficient css rules. Here's an example of when it would be appropriate:</a:t>
            </a:r>
          </a:p>
          <a:p>
            <a:pPr lvl="0"/>
            <a:r>
              <a:rPr lang="en-US" b="1" dirty="0" smtClean="0">
                <a:latin typeface="Gill Sans"/>
                <a:cs typeface="Gill Sans"/>
              </a:rPr>
              <a:t>Instead of...</a:t>
            </a:r>
          </a:p>
          <a:p>
            <a:pPr lvl="1"/>
            <a:r>
              <a:rPr lang="en-US" sz="2800" dirty="0" err="1" smtClean="0"/>
              <a:t>p</a:t>
            </a:r>
            <a:r>
              <a:rPr lang="en-US" sz="2800" dirty="0" smtClean="0"/>
              <a:t> { color:#555555; }</a:t>
            </a:r>
          </a:p>
          <a:p>
            <a:pPr lvl="1"/>
            <a:r>
              <a:rPr lang="en-US" sz="2800" dirty="0" smtClean="0"/>
              <a:t>.trailer { color:#555555; }</a:t>
            </a:r>
          </a:p>
          <a:p>
            <a:pPr lvl="1"/>
            <a:r>
              <a:rPr lang="en-US" sz="2800" dirty="0" smtClean="0"/>
              <a:t>#header { color:#555555; }</a:t>
            </a:r>
          </a:p>
          <a:p>
            <a:pPr lvl="0"/>
            <a:r>
              <a:rPr lang="en-US" dirty="0" smtClean="0">
                <a:latin typeface="Gill Sans"/>
                <a:cs typeface="Gill Sans"/>
              </a:rPr>
              <a:t>You can also </a:t>
            </a:r>
            <a:r>
              <a:rPr lang="en-US" b="1" dirty="0" smtClean="0">
                <a:solidFill>
                  <a:srgbClr val="F5C12E"/>
                </a:solidFill>
                <a:latin typeface="Gill Sans"/>
                <a:cs typeface="Gill Sans"/>
              </a:rPr>
              <a:t>group selectors</a:t>
            </a:r>
            <a:r>
              <a:rPr lang="en-US" dirty="0" smtClean="0">
                <a:latin typeface="Gill Sans"/>
                <a:cs typeface="Gill Sans"/>
              </a:rPr>
              <a:t> that use the same declaration block to write more efficient css rules. Here's an example of when it would be appropriate:</a:t>
            </a:r>
          </a:p>
          <a:p>
            <a:pPr lvl="0"/>
            <a:r>
              <a:rPr lang="en-US" b="1" dirty="0" smtClean="0">
                <a:latin typeface="Gill Sans"/>
                <a:cs typeface="Gill Sans"/>
              </a:rPr>
              <a:t>Instead of...</a:t>
            </a:r>
          </a:p>
          <a:p>
            <a:pPr lvl="1"/>
            <a:r>
              <a:rPr lang="en-US" sz="2800" dirty="0" err="1" smtClean="0"/>
              <a:t>p</a:t>
            </a:r>
            <a:r>
              <a:rPr lang="en-US" sz="2800" dirty="0" smtClean="0"/>
              <a:t> { color:#555555; }</a:t>
            </a:r>
          </a:p>
          <a:p>
            <a:pPr lvl="1"/>
            <a:r>
              <a:rPr lang="en-US" sz="2800" dirty="0" smtClean="0"/>
              <a:t>.trailer { color:#555555; }</a:t>
            </a:r>
          </a:p>
          <a:p>
            <a:pPr lvl="1"/>
            <a:r>
              <a:rPr lang="en-US" sz="2800" dirty="0" smtClean="0"/>
              <a:t>#header { color:#555555; }</a:t>
            </a:r>
          </a:p>
          <a:p>
            <a:pPr lvl="0"/>
            <a:r>
              <a:rPr lang="en-US" b="1" dirty="0" smtClean="0">
                <a:latin typeface="Gill Sans"/>
                <a:cs typeface="Gill Sans"/>
              </a:rPr>
              <a:t>You could write …</a:t>
            </a:r>
          </a:p>
          <a:p>
            <a:pPr lvl="1"/>
            <a:r>
              <a:rPr lang="en-US" sz="4400" dirty="0" err="1" smtClean="0"/>
              <a:t>p</a:t>
            </a:r>
            <a:r>
              <a:rPr lang="en-US" sz="4400" dirty="0" smtClean="0"/>
              <a:t>, .trailer, #header { color:#555555; }</a:t>
            </a:r>
          </a:p>
          <a:p>
            <a:endParaRPr lang="en-US" dirty="0" smtClean="0"/>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algn="l"/>
            <a:r>
              <a:rPr lang="en-US" dirty="0" smtClean="0"/>
              <a:t>You can also give your styles a greater level of control by nesting selectors in a parent-child relationship. What this means is that if you want only SOME instances of a class or html element to appear one way, but all other instances of it to appear another way, you can. </a:t>
            </a:r>
          </a:p>
          <a:p>
            <a:pPr lvl="0" algn="l"/>
            <a:r>
              <a:rPr lang="en-US" dirty="0" smtClean="0"/>
              <a:t>For instance, if you want link colors on a page to be green, except for in a class called "special" where links need to be pink, it would look like this:</a:t>
            </a:r>
          </a:p>
          <a:p>
            <a:pPr lvl="1"/>
            <a:r>
              <a:rPr lang="en-US" dirty="0" smtClean="0">
                <a:solidFill>
                  <a:srgbClr val="A4FF67"/>
                </a:solidFill>
              </a:rPr>
              <a:t>normal link code</a:t>
            </a:r>
          </a:p>
          <a:p>
            <a:pPr lvl="2"/>
            <a:r>
              <a:rPr lang="en-US" dirty="0" smtClean="0">
                <a:solidFill>
                  <a:schemeClr val="accent2"/>
                </a:solidFill>
              </a:rPr>
              <a:t>special link code</a:t>
            </a:r>
          </a:p>
          <a:p>
            <a:pPr marL="457200" lvl="1" algn="l"/>
            <a:r>
              <a:rPr lang="en-US" sz="2800" dirty="0" smtClean="0"/>
              <a:t>body a { </a:t>
            </a:r>
            <a:br>
              <a:rPr lang="en-US" sz="2800" dirty="0" smtClean="0"/>
            </a:br>
            <a:r>
              <a:rPr lang="en-US" sz="2800" dirty="0" smtClean="0"/>
              <a:t>   color: green;</a:t>
            </a:r>
            <a:br>
              <a:rPr lang="en-US" sz="2800" dirty="0" smtClean="0"/>
            </a:br>
            <a:r>
              <a:rPr lang="en-US" sz="2800" dirty="0" smtClean="0"/>
              <a:t>   text-decoration: none; </a:t>
            </a:r>
            <a:br>
              <a:rPr lang="en-US" sz="2800" dirty="0" smtClean="0"/>
            </a:br>
            <a:r>
              <a:rPr lang="en-US" sz="2800" dirty="0" smtClean="0"/>
              <a:t>   }</a:t>
            </a:r>
          </a:p>
          <a:p>
            <a:pPr marL="457200" lvl="2" algn="l"/>
            <a:r>
              <a:rPr lang="en-US" sz="2800" dirty="0" smtClean="0"/>
              <a:t>.special a { </a:t>
            </a:r>
            <a:br>
              <a:rPr lang="en-US" sz="2800" dirty="0" smtClean="0"/>
            </a:br>
            <a:r>
              <a:rPr lang="en-US" sz="2800" dirty="0" smtClean="0"/>
              <a:t>   color: #CC3366;</a:t>
            </a:r>
            <a:br>
              <a:rPr lang="en-US" sz="2800" dirty="0" smtClean="0"/>
            </a:br>
            <a:r>
              <a:rPr lang="en-US" sz="2800" dirty="0" smtClean="0"/>
              <a:t>   text-decoration: none;</a:t>
            </a:r>
            <a:br>
              <a:rPr lang="en-US" sz="2800" dirty="0" smtClean="0"/>
            </a:br>
            <a:r>
              <a:rPr lang="en-US" sz="2800" dirty="0" smtClean="0"/>
              <a:t>   }</a:t>
            </a:r>
          </a:p>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600" b="1" dirty="0" smtClean="0">
                <a:solidFill>
                  <a:srgbClr val="E3422A"/>
                </a:solidFill>
              </a:rPr>
              <a:t>Quick Note On Properties</a:t>
            </a:r>
          </a:p>
          <a:p>
            <a:endParaRPr lang="en-US" sz="1600" dirty="0" smtClean="0">
              <a:solidFill>
                <a:srgbClr val="E3422A"/>
              </a:solidFill>
            </a:endParaRPr>
          </a:p>
          <a:p>
            <a:r>
              <a:rPr lang="en-US" dirty="0" smtClean="0"/>
              <a:t>There are a vast range of properties to be covered, but it is important to know that almost any styling you want to create will have a property by which to make it. This includes spacing, font size, color, line height, positioning…. The list goes on and on. We will cover a range of properties later as we go.</a:t>
            </a:r>
          </a:p>
          <a:p>
            <a:endParaRPr lang="en-US" dirty="0" smtClean="0"/>
          </a:p>
          <a:p>
            <a:endParaRPr lang="en-US" dirty="0" smtClean="0"/>
          </a:p>
          <a:p>
            <a:r>
              <a:rPr lang="en-US" b="1" dirty="0" smtClean="0"/>
              <a:t>Long Format </a:t>
            </a:r>
            <a:r>
              <a:rPr lang="en-US" b="1" dirty="0" err="1" smtClean="0"/>
              <a:t>v</a:t>
            </a:r>
            <a:r>
              <a:rPr lang="en-US" b="1" dirty="0" smtClean="0"/>
              <a:t>. Shorthand</a:t>
            </a:r>
          </a:p>
          <a:p>
            <a:endParaRPr lang="en-US" dirty="0" smtClean="0"/>
          </a:p>
          <a:p>
            <a:r>
              <a:rPr lang="en-US" dirty="0" smtClean="0"/>
              <a:t>CSS rules can be created and read in either a long or shorthand format. For many beginners, long format is easier to understand because it is more explicit, but it is definitely LONGER. Shorthand  is more efficient but takes some getting used to. If you use Dreamweaver, you can edit your Preferences to  allow custom shorthand settings.</a:t>
            </a:r>
          </a:p>
          <a:p>
            <a:endParaRPr lang="en-US" dirty="0" smtClean="0"/>
          </a:p>
          <a:p>
            <a:r>
              <a:rPr lang="en-US" dirty="0" smtClean="0"/>
              <a:t>Shorthand:</a:t>
            </a:r>
          </a:p>
          <a:p>
            <a:pPr marL="0" marR="0" indent="0" algn="l" defTabSz="914400" rtl="0" eaLnBrk="0" fontAlgn="base" latinLnBrk="0" hangingPunct="0">
              <a:lnSpc>
                <a:spcPct val="100000"/>
              </a:lnSpc>
              <a:spcBef>
                <a:spcPct val="0"/>
              </a:spcBef>
              <a:spcAft>
                <a:spcPct val="0"/>
              </a:spcAft>
              <a:buClrTx/>
              <a:buSzTx/>
              <a:buFontTx/>
              <a:buNone/>
              <a:tabLst/>
              <a:defRPr/>
            </a:pPr>
            <a:r>
              <a:rPr lang="en-US" sz="1200" dirty="0" err="1" smtClean="0">
                <a:solidFill>
                  <a:schemeClr val="bg1">
                    <a:lumMod val="85000"/>
                    <a:lumOff val="15000"/>
                  </a:schemeClr>
                </a:solidFill>
              </a:rPr>
              <a:t>p</a:t>
            </a:r>
            <a:r>
              <a:rPr lang="en-US" sz="1200" dirty="0" smtClean="0">
                <a:solidFill>
                  <a:schemeClr val="bg1">
                    <a:lumMod val="85000"/>
                    <a:lumOff val="15000"/>
                  </a:schemeClr>
                </a:solidFill>
              </a:rPr>
              <a:t> { margin: 1px 2px 3px 4px; }</a:t>
            </a:r>
          </a:p>
          <a:p>
            <a:endParaRPr lang="en-US" dirty="0" smtClean="0"/>
          </a:p>
          <a:p>
            <a:r>
              <a:rPr lang="en-US" dirty="0" smtClean="0"/>
              <a:t>Long:</a:t>
            </a:r>
          </a:p>
          <a:p>
            <a:r>
              <a:rPr lang="en-US" sz="1200" dirty="0" err="1" smtClean="0"/>
              <a:t>p</a:t>
            </a:r>
            <a:r>
              <a:rPr lang="en-US" sz="1200" dirty="0" smtClean="0"/>
              <a:t> {</a:t>
            </a:r>
            <a:br>
              <a:rPr lang="en-US" sz="1200" dirty="0" smtClean="0"/>
            </a:br>
            <a:r>
              <a:rPr lang="en-US" sz="1200" dirty="0" smtClean="0"/>
              <a:t>margin-top: 1px;</a:t>
            </a:r>
            <a:br>
              <a:rPr lang="en-US" sz="1200" dirty="0" smtClean="0"/>
            </a:br>
            <a:r>
              <a:rPr lang="en-US" sz="1200" dirty="0" smtClean="0"/>
              <a:t>margin-right: 2px;</a:t>
            </a:r>
            <a:br>
              <a:rPr lang="en-US" sz="1200" dirty="0" smtClean="0"/>
            </a:br>
            <a:r>
              <a:rPr lang="en-US" sz="1200" dirty="0" smtClean="0"/>
              <a:t>margin-bottom: 3px;</a:t>
            </a:r>
            <a:br>
              <a:rPr lang="en-US" sz="1200" dirty="0" smtClean="0"/>
            </a:br>
            <a:r>
              <a:rPr lang="en-US" sz="1200" dirty="0" smtClean="0"/>
              <a:t>margin-left: 4px;</a:t>
            </a:r>
            <a:br>
              <a:rPr lang="en-US" sz="1200" dirty="0" smtClean="0"/>
            </a:br>
            <a:r>
              <a:rPr lang="en-US" sz="1200" dirty="0" smtClean="0"/>
              <a:t>}</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Values: Units of Measurement</a:t>
            </a:r>
          </a:p>
          <a:p>
            <a:endParaRPr lang="en-US" sz="1600" b="1" dirty="0" smtClean="0">
              <a:solidFill>
                <a:srgbClr val="E3422A"/>
              </a:solidFill>
            </a:endParaRPr>
          </a:p>
          <a:p>
            <a:r>
              <a:rPr lang="en-US" sz="1600" b="1" dirty="0" smtClean="0">
                <a:solidFill>
                  <a:srgbClr val="E3422A"/>
                </a:solidFill>
              </a:rPr>
              <a:t>Overview</a:t>
            </a:r>
          </a:p>
          <a:p>
            <a:endParaRPr lang="en-US" dirty="0" smtClean="0"/>
          </a:p>
          <a:p>
            <a:r>
              <a:rPr lang="en-US" dirty="0" smtClean="0"/>
              <a:t>While there are seemingly limitless values you can assign to properties, we will only focus now on “</a:t>
            </a:r>
            <a:r>
              <a:rPr lang="en-US" b="1" dirty="0" smtClean="0"/>
              <a:t>units</a:t>
            </a:r>
            <a:r>
              <a:rPr lang="en-US" dirty="0" smtClean="0"/>
              <a:t>.” Later we will discuss the range of other property values.</a:t>
            </a:r>
          </a:p>
          <a:p>
            <a:r>
              <a:rPr lang="en-US" dirty="0" smtClean="0"/>
              <a:t>The two most basic distinctions you need to know as you are getting started in CSS is the difference between </a:t>
            </a:r>
            <a:r>
              <a:rPr lang="en-US" b="1" u="sng" dirty="0" smtClean="0"/>
              <a:t>absolute</a:t>
            </a:r>
            <a:r>
              <a:rPr lang="en-US" dirty="0" smtClean="0"/>
              <a:t> unit values and </a:t>
            </a:r>
            <a:r>
              <a:rPr lang="en-US" b="1" u="sng" dirty="0" smtClean="0"/>
              <a:t>relative</a:t>
            </a:r>
            <a:r>
              <a:rPr lang="en-US" b="1" dirty="0" smtClean="0"/>
              <a:t> </a:t>
            </a:r>
            <a:r>
              <a:rPr lang="en-US" dirty="0" smtClean="0"/>
              <a:t>unit values.</a:t>
            </a:r>
          </a:p>
          <a:p>
            <a:endParaRPr lang="en-US" dirty="0" smtClean="0"/>
          </a:p>
          <a:p>
            <a:pPr marL="1042416" indent="-274320">
              <a:buFont typeface="Arial"/>
              <a:buChar char="•"/>
            </a:pPr>
            <a:r>
              <a:rPr lang="en-US" b="1" dirty="0" smtClean="0">
                <a:solidFill>
                  <a:srgbClr val="F5C12E"/>
                </a:solidFill>
              </a:rPr>
              <a:t>Absolute units </a:t>
            </a:r>
            <a:r>
              <a:rPr lang="en-US" dirty="0" smtClean="0"/>
              <a:t>are ones that are fixed regardless of the environment the styles are in. An example of unchanging units are inches (in), centimeters (cm), and --for our purposes-- </a:t>
            </a:r>
            <a:r>
              <a:rPr lang="en-US" dirty="0" smtClean="0">
                <a:solidFill>
                  <a:srgbClr val="F5C12E"/>
                </a:solidFill>
              </a:rPr>
              <a:t>pixels (</a:t>
            </a:r>
            <a:r>
              <a:rPr lang="en-US" dirty="0" err="1" smtClean="0">
                <a:solidFill>
                  <a:srgbClr val="F5C12E"/>
                </a:solidFill>
              </a:rPr>
              <a:t>px</a:t>
            </a:r>
            <a:r>
              <a:rPr lang="en-US" dirty="0" smtClean="0">
                <a:solidFill>
                  <a:srgbClr val="F5C12E"/>
                </a:solidFill>
              </a:rPr>
              <a:t>)</a:t>
            </a:r>
            <a:r>
              <a:rPr lang="en-US" dirty="0" smtClean="0"/>
              <a:t>.</a:t>
            </a:r>
          </a:p>
          <a:p>
            <a:pPr marL="1042416" indent="-274320">
              <a:buClr>
                <a:srgbClr val="F5C12E"/>
              </a:buClr>
              <a:buFont typeface="Arial"/>
              <a:buChar char="•"/>
            </a:pPr>
            <a:r>
              <a:rPr lang="en-US" b="1" dirty="0" smtClean="0">
                <a:solidFill>
                  <a:srgbClr val="F5C12E"/>
                </a:solidFill>
              </a:rPr>
              <a:t>Relative units </a:t>
            </a:r>
            <a:r>
              <a:rPr lang="en-US" dirty="0" smtClean="0"/>
              <a:t>are ones that are relative to the </a:t>
            </a:r>
            <a:r>
              <a:rPr lang="en-US" dirty="0" err="1" smtClean="0"/>
              <a:t>environement</a:t>
            </a:r>
            <a:r>
              <a:rPr lang="en-US" dirty="0" smtClean="0"/>
              <a:t> or content around them. Examples of these are </a:t>
            </a:r>
            <a:r>
              <a:rPr lang="en-US" dirty="0" smtClean="0">
                <a:solidFill>
                  <a:srgbClr val="F5C12E"/>
                </a:solidFill>
              </a:rPr>
              <a:t>percentage (%)</a:t>
            </a:r>
            <a:r>
              <a:rPr lang="en-US" dirty="0" smtClean="0"/>
              <a:t>, and </a:t>
            </a:r>
            <a:r>
              <a:rPr lang="en-US" dirty="0" err="1" smtClean="0">
                <a:solidFill>
                  <a:srgbClr val="F5C12E"/>
                </a:solidFill>
              </a:rPr>
              <a:t>ems</a:t>
            </a:r>
            <a:r>
              <a:rPr lang="en-US" dirty="0" smtClean="0">
                <a:solidFill>
                  <a:srgbClr val="F5C12E"/>
                </a:solidFill>
              </a:rPr>
              <a:t> (</a:t>
            </a:r>
            <a:r>
              <a:rPr lang="en-US" dirty="0" err="1" smtClean="0">
                <a:solidFill>
                  <a:srgbClr val="F5C12E"/>
                </a:solidFill>
              </a:rPr>
              <a:t>em</a:t>
            </a:r>
            <a:r>
              <a:rPr lang="en-US" dirty="0" smtClean="0">
                <a:solidFill>
                  <a:srgbClr val="F5C12E"/>
                </a:solidFill>
              </a:rPr>
              <a:t>)</a:t>
            </a:r>
            <a:r>
              <a:rPr lang="en-US" dirty="0" smtClean="0"/>
              <a:t>.</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3500" dirty="0" smtClean="0">
                <a:solidFill>
                  <a:srgbClr val="E3422A"/>
                </a:solidFill>
                <a:effectLst>
                  <a:outerShdw blurRad="50800" dist="38100" dir="2700000" algn="tl" rotWithShape="0">
                    <a:srgbClr val="000000">
                      <a:alpha val="43000"/>
                    </a:srgbClr>
                  </a:outerShdw>
                  <a:reflection stA="0" endPos="0" dir="5400000" sy="-100000" algn="bl" rotWithShape="0"/>
                </a:effectLst>
                <a:latin typeface="Futura Condensed Medium"/>
                <a:cs typeface="Futura"/>
              </a:rPr>
              <a:t>Getting Started</a:t>
            </a:r>
          </a:p>
          <a:p>
            <a:pPr marL="685800" indent="-190500">
              <a:spcBef>
                <a:spcPts val="2000"/>
              </a:spcBef>
              <a:buSzPct val="60000"/>
              <a:buFont typeface="Lucida Grande" pitchFamily="-65" charset="0"/>
              <a:buChar char="‣"/>
            </a:pPr>
            <a:r>
              <a:rPr lang="en-US" dirty="0" smtClean="0"/>
              <a:t>So, let's talk about css then. What is CSS? -----&gt; CSS stands for "Cascading Style Sheets." Style sheets define formatting rules that are applied to text, images, layout elements, and so on. A style sheet is comprised of styling “rules,” which are applied to HTML to control visual presentation of pages. Each style sheet "rule" is comprised of three things: </a:t>
            </a:r>
          </a:p>
          <a:p>
            <a:pPr marL="1335033" lvl="2" indent="-190500">
              <a:spcBef>
                <a:spcPts val="2000"/>
              </a:spcBef>
              <a:buFont typeface="Lucida Grande" pitchFamily="-65" charset="0"/>
              <a:buChar char="‣"/>
            </a:pPr>
            <a:r>
              <a:rPr lang="en-US" i="1" dirty="0" smtClean="0"/>
              <a:t>selectors</a:t>
            </a:r>
          </a:p>
          <a:p>
            <a:pPr marL="1335033" lvl="2" indent="-190500">
              <a:spcBef>
                <a:spcPts val="2000"/>
              </a:spcBef>
              <a:buFont typeface="Lucida Grande" pitchFamily="-65" charset="0"/>
              <a:buChar char="‣"/>
            </a:pPr>
            <a:r>
              <a:rPr lang="en-US" i="1" dirty="0" smtClean="0"/>
              <a:t>properties</a:t>
            </a:r>
          </a:p>
          <a:p>
            <a:pPr marL="1335033" lvl="2" indent="-190500">
              <a:spcBef>
                <a:spcPts val="2000"/>
              </a:spcBef>
              <a:buFont typeface="Lucida Grande" pitchFamily="-65" charset="0"/>
              <a:buChar char="‣"/>
            </a:pPr>
            <a:r>
              <a:rPr lang="en-US" i="1" dirty="0" smtClean="0"/>
              <a:t>values</a:t>
            </a:r>
            <a:endParaRPr lang="en-US" b="1" dirty="0" smtClean="0">
              <a:solidFill>
                <a:srgbClr val="E3422A"/>
              </a:solidFill>
              <a:effectLst>
                <a:outerShdw blurRad="50800" dist="38100" dir="2700000" algn="tl" rotWithShape="0">
                  <a:srgbClr val="000000">
                    <a:alpha val="43000"/>
                  </a:srgbClr>
                </a:outerShdw>
                <a:reflection stA="0" endPos="0" dir="5400000" sy="-100000" algn="bl" rotWithShape="0"/>
              </a:effectLst>
            </a:endParaRPr>
          </a:p>
          <a:p>
            <a:pPr marL="1335033" lvl="2" indent="-190500">
              <a:spcBef>
                <a:spcPts val="2000"/>
              </a:spcBef>
              <a:buFont typeface="Lucida Grande" pitchFamily="-65" charset="0"/>
              <a:buChar char="‣"/>
            </a:pPr>
            <a:endParaRPr lang="en-US" b="1" i="1" dirty="0" smtClean="0">
              <a:solidFill>
                <a:srgbClr val="E3422A"/>
              </a:solidFill>
              <a:effectLst>
                <a:outerShdw blurRad="50800" dist="38100" dir="2700000" algn="tl" rotWithShape="0">
                  <a:srgbClr val="000000">
                    <a:alpha val="43000"/>
                  </a:srgbClr>
                </a:outerShdw>
                <a:reflection stA="0" endPos="0" dir="5400000" sy="-100000" algn="bl" rotWithShape="0"/>
              </a:effectLst>
            </a:endParaRPr>
          </a:p>
          <a:p>
            <a:pPr marL="1335033" lvl="2" indent="-190500">
              <a:spcBef>
                <a:spcPts val="2000"/>
              </a:spcBef>
              <a:buFont typeface="Lucida Grande" pitchFamily="-65" charset="0"/>
              <a:buChar char="‣"/>
            </a:pPr>
            <a:r>
              <a:rPr lang="en-US" dirty="0" smtClean="0">
                <a:solidFill>
                  <a:srgbClr val="E3422A"/>
                </a:solidFill>
                <a:effectLst>
                  <a:outerShdw blurRad="50800" dist="38100" dir="2700000" algn="tl" rotWithShape="0">
                    <a:srgbClr val="000000">
                      <a:alpha val="43000"/>
                    </a:srgbClr>
                  </a:outerShdw>
                  <a:reflection stA="0" endPos="0" dir="5400000" sy="-100000" algn="bl" rotWithShape="0"/>
                </a:effectLst>
              </a:rPr>
              <a:t>The next slide will outline the parts of a CSS rule.</a:t>
            </a:r>
            <a:endParaRPr lang="en-US" dirty="0" smtClean="0"/>
          </a:p>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Values: Units In Text and Positioning</a:t>
            </a:r>
          </a:p>
          <a:p>
            <a:endParaRPr lang="en-US" dirty="0" smtClean="0"/>
          </a:p>
          <a:p>
            <a:r>
              <a:rPr lang="en-US" sz="1600" b="1" dirty="0" smtClean="0">
                <a:solidFill>
                  <a:srgbClr val="E3422A"/>
                </a:solidFill>
              </a:rPr>
              <a:t>Text Formatting and Units</a:t>
            </a:r>
          </a:p>
          <a:p>
            <a:r>
              <a:rPr lang="en-US" dirty="0" smtClean="0"/>
              <a:t>It has become industry standard to assign text values in </a:t>
            </a:r>
            <a:r>
              <a:rPr lang="en-US" dirty="0" err="1" smtClean="0"/>
              <a:t>ems</a:t>
            </a:r>
            <a:r>
              <a:rPr lang="en-US" dirty="0" smtClean="0"/>
              <a:t> because users should always have the ability of scaling text up for better readability. This scalability is very important to users who have poor eyesight, extremely high resolution monitors, and small handheld web devices.</a:t>
            </a:r>
          </a:p>
          <a:p>
            <a:endParaRPr lang="en-US" sz="1600" b="1" dirty="0" smtClean="0">
              <a:solidFill>
                <a:srgbClr val="E3422A"/>
              </a:solidFill>
            </a:endParaRPr>
          </a:p>
          <a:p>
            <a:r>
              <a:rPr lang="en-US" sz="1600" b="1" dirty="0" smtClean="0">
                <a:solidFill>
                  <a:srgbClr val="E3422A"/>
                </a:solidFill>
              </a:rPr>
              <a:t>Positioning and Units</a:t>
            </a:r>
          </a:p>
          <a:p>
            <a:r>
              <a:rPr lang="en-US" dirty="0" smtClean="0"/>
              <a:t>When designing layouts of pages, it is useful to try to allow scalability of layout areas so that it can accommodate expanded text if users enlarge it. Instead of using a pixel fixed width and/or height for layout areas, it is often preferable to use percentages so that the layout will take up a </a:t>
            </a:r>
            <a:r>
              <a:rPr lang="en-US" dirty="0" err="1" smtClean="0"/>
              <a:t>pertentage</a:t>
            </a:r>
            <a:r>
              <a:rPr lang="en-US" dirty="0" smtClean="0"/>
              <a:t> of the window instead of a fixed size. This can also enhance design at times, too, when viewing the site on a high resolution monitor that would otherwise have a lot of dead space in the design.</a:t>
            </a:r>
          </a:p>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Applying CSS to HTML</a:t>
            </a:r>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defRPr/>
            </a:pPr>
            <a:r>
              <a:rPr lang="en-US" sz="1200"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You have learned the basics of building a bare-bones xhtml page, and you have learned the basic structure of writing css rules. Let's look at how the rules are actually applied to the html pages. There are </a:t>
            </a:r>
            <a:r>
              <a:rPr lang="en-US" sz="1200" b="1" u="sng"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three main ways to apply css rules</a:t>
            </a:r>
            <a:r>
              <a:rPr lang="en-US" sz="1200" dirty="0" smtClean="0">
                <a:ln>
                  <a:noFill/>
                </a:ln>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 inline css, embedded css, and external css.</a:t>
            </a:r>
            <a:endParaRPr lang="en-US" sz="1200" dirty="0" smtClean="0">
              <a:ln>
                <a:noFill/>
              </a:ln>
              <a:solidFill>
                <a:schemeClr val="tx1"/>
              </a:solidFill>
            </a:endParaRPr>
          </a:p>
          <a:p>
            <a:endParaRPr lang="en-US" dirty="0" smtClean="0"/>
          </a:p>
          <a:p>
            <a:pPr lvl="0"/>
            <a:r>
              <a:rPr lang="en-US" sz="2600" b="1"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Inline CSS</a:t>
            </a:r>
            <a:endParaRPr lang="en-US" sz="2600" b="1" dirty="0" smtClean="0">
              <a:solidFill>
                <a:schemeClr val="tx1"/>
              </a:solidFill>
            </a:endParaRPr>
          </a:p>
          <a:p>
            <a:pPr lvl="1"/>
            <a:r>
              <a:rPr lang="en-US" b="1"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Rarely acceptable.</a:t>
            </a:r>
            <a:endParaRPr lang="en-US" b="1" dirty="0" smtClean="0">
              <a:solidFill>
                <a:srgbClr val="E1FFC9"/>
              </a:solidFill>
            </a:endParaRPr>
          </a:p>
          <a:p>
            <a:pPr lvl="0"/>
            <a:r>
              <a:rPr lang="en-US" sz="2600" b="1" dirty="0" smtClean="0">
                <a:solidFill>
                  <a:srgbClr val="FBFFFC"/>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Embedded CSS</a:t>
            </a:r>
            <a:endParaRPr lang="en-US" sz="2600" b="1" dirty="0" smtClean="0">
              <a:solidFill>
                <a:srgbClr val="FBFFFC"/>
              </a:solidFill>
            </a:endParaRPr>
          </a:p>
          <a:p>
            <a:pPr lvl="1"/>
            <a:r>
              <a:rPr lang="en-US" b="1"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Less favorable option </a:t>
            </a:r>
            <a:r>
              <a:rPr lang="en-US"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for websites with more than one page.  Acceptable for a single HTML page.</a:t>
            </a:r>
            <a:endParaRPr lang="en-US" dirty="0" smtClean="0">
              <a:solidFill>
                <a:srgbClr val="E1FFC9"/>
              </a:solidFill>
            </a:endParaRPr>
          </a:p>
          <a:p>
            <a:pPr lvl="0"/>
            <a:r>
              <a:rPr lang="en-US" sz="2600" b="1" dirty="0" smtClean="0">
                <a:solidFill>
                  <a:srgbClr val="FBFFFC"/>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External CSS</a:t>
            </a:r>
            <a:endParaRPr lang="en-US" sz="2600" b="1" dirty="0" smtClean="0">
              <a:solidFill>
                <a:srgbClr val="FBFFFC"/>
              </a:solidFill>
            </a:endParaRPr>
          </a:p>
          <a:p>
            <a:pPr lvl="1"/>
            <a:r>
              <a:rPr lang="en-US" sz="2500" b="1"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Best choice </a:t>
            </a:r>
            <a:r>
              <a:rPr lang="en-US" sz="2500" b="0"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for multi-page sites.</a:t>
            </a:r>
            <a:endParaRPr lang="en-US" sz="2500" b="0" dirty="0" smtClean="0">
              <a:solidFill>
                <a:schemeClr val="tx1"/>
              </a:solidFill>
            </a:endParaRPr>
          </a:p>
          <a:p>
            <a:endParaRPr lang="en-US" dirty="0" smtClean="0"/>
          </a:p>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Applying CSS to HTML : Inline</a:t>
            </a:r>
          </a:p>
          <a:p>
            <a:endParaRPr lang="en-US" dirty="0" smtClean="0"/>
          </a:p>
          <a:p>
            <a:pPr lvl="0"/>
            <a:r>
              <a:rPr lang="en-US" sz="2600" dirty="0" smtClean="0">
                <a:solidFill>
                  <a:srgbClr val="3B0F10"/>
                </a:solidFill>
              </a:rPr>
              <a:t>A rule literally written within the line of HTML code.</a:t>
            </a:r>
          </a:p>
          <a:p>
            <a:pPr lvl="1"/>
            <a:r>
              <a:rPr lang="en-US" dirty="0"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&lt;</a:t>
            </a:r>
            <a:r>
              <a:rPr lang="en-US" dirty="0" err="1"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p</a:t>
            </a:r>
            <a:r>
              <a:rPr lang="en-US" dirty="0"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 </a:t>
            </a:r>
            <a:r>
              <a:rPr lang="en-US" dirty="0" smtClean="0">
                <a:solidFill>
                  <a:srgbClr val="F5C12E"/>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style="padding: 2px;"</a:t>
            </a:r>
            <a:r>
              <a:rPr lang="en-US" dirty="0"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&gt;</a:t>
            </a:r>
            <a:r>
              <a:rPr lang="en-US"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This is inline css.</a:t>
            </a:r>
            <a:r>
              <a:rPr lang="en-US" dirty="0"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&lt;/</a:t>
            </a:r>
            <a:r>
              <a:rPr lang="en-US" dirty="0" err="1"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p</a:t>
            </a:r>
            <a:r>
              <a:rPr lang="en-US" dirty="0" smtClean="0">
                <a:solidFill>
                  <a:srgbClr val="E65740"/>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&gt;</a:t>
            </a:r>
            <a:endParaRPr lang="en-US" dirty="0" smtClean="0">
              <a:solidFill>
                <a:srgbClr val="E65740"/>
              </a:solidFill>
            </a:endParaRPr>
          </a:p>
          <a:p>
            <a:pPr lvl="0"/>
            <a:r>
              <a:rPr lang="en-US" sz="2600" b="1" spc="130" dirty="0" smtClean="0">
                <a:solidFill>
                  <a:srgbClr val="3B0F10"/>
                </a:solidFill>
                <a:effectLst/>
                <a:latin typeface="Gill Sans" pitchFamily="-65" charset="0"/>
                <a:ea typeface="Gill Sans" pitchFamily="-65" charset="0"/>
                <a:cs typeface="Gill Sans" pitchFamily="-65" charset="0"/>
                <a:sym typeface="Gill Sans" pitchFamily="-65" charset="0"/>
              </a:rPr>
              <a:t>Deprecated</a:t>
            </a:r>
            <a:endParaRPr lang="en-US" sz="2600" b="1" spc="130" dirty="0" smtClean="0">
              <a:solidFill>
                <a:srgbClr val="3B0F10"/>
              </a:solidFill>
              <a:effectLst/>
            </a:endParaRPr>
          </a:p>
          <a:p>
            <a:pPr lvl="1"/>
            <a:r>
              <a:rPr lang="en-US"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It is </a:t>
            </a:r>
            <a:r>
              <a:rPr lang="en-US" b="1"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deprecated</a:t>
            </a:r>
            <a:r>
              <a:rPr lang="en-US"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 due to its inability to have global controls, and it is considered a kind of lazy, quick solution.</a:t>
            </a:r>
            <a:endParaRPr lang="en-US" dirty="0" smtClean="0">
              <a:solidFill>
                <a:srgbClr val="E1FFC9"/>
              </a:solidFill>
            </a:endParaRPr>
          </a:p>
          <a:p>
            <a:pPr lvl="0"/>
            <a:r>
              <a:rPr lang="en-US" sz="2600" b="0" dirty="0" smtClean="0">
                <a:solidFill>
                  <a:srgbClr val="3B0F10"/>
                </a:solidFill>
                <a:effectLst/>
                <a:latin typeface="Gill Sans" pitchFamily="-65" charset="0"/>
                <a:ea typeface="Gill Sans" pitchFamily="-65" charset="0"/>
                <a:cs typeface="Gill Sans" pitchFamily="-65" charset="0"/>
                <a:sym typeface="Gill Sans" pitchFamily="-65" charset="0"/>
              </a:rPr>
              <a:t>Global changes are overridden by Inline CSS</a:t>
            </a:r>
            <a:endParaRPr lang="en-US" sz="2600" b="0" dirty="0" smtClean="0">
              <a:solidFill>
                <a:srgbClr val="3B0F10"/>
              </a:solidFill>
              <a:effectLst/>
            </a:endParaRPr>
          </a:p>
          <a:p>
            <a:pPr lvl="1"/>
            <a:r>
              <a:rPr lang="en-US" sz="25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It also trumps embedded and external styles, which makes global changes impossible on elements with inline css.</a:t>
            </a:r>
            <a:endParaRPr lang="en-US" sz="2500" dirty="0" smtClean="0">
              <a:solidFill>
                <a:srgbClr val="E1FFC9"/>
              </a:solidFill>
            </a:endParaRPr>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Applying CSS to HTML : Embedded</a:t>
            </a:r>
          </a:p>
          <a:p>
            <a:endParaRPr lang="en-US" dirty="0" smtClean="0"/>
          </a:p>
          <a:p>
            <a:pPr lvl="0"/>
            <a:r>
              <a:rPr lang="en-US" sz="2600" dirty="0" smtClean="0">
                <a:solidFill>
                  <a:srgbClr val="3B0F10"/>
                </a:solidFill>
              </a:rPr>
              <a:t>Embedded in head of HTML</a:t>
            </a:r>
          </a:p>
          <a:p>
            <a:pPr lvl="1"/>
            <a:r>
              <a:rPr lang="en-US"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Embedded css uses the </a:t>
            </a:r>
            <a:r>
              <a:rPr lang="en-US" dirty="0" smtClean="0">
                <a:solidFill>
                  <a:schemeClr val="tx2"/>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&lt;style&gt;&lt;/style&gt; </a:t>
            </a:r>
            <a:r>
              <a:rPr lang="en-US"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tags in the HEAD of an HTML document to declare the css rules, and the rules are applied in that same page in the BODY.</a:t>
            </a:r>
            <a:endParaRPr lang="en-US" dirty="0" smtClean="0">
              <a:solidFill>
                <a:schemeClr val="tx1"/>
              </a:solidFill>
            </a:endParaRPr>
          </a:p>
          <a:p>
            <a:pPr lvl="0"/>
            <a:r>
              <a:rPr lang="en-US" sz="2600" dirty="0" smtClean="0">
                <a:solidFill>
                  <a:srgbClr val="3B0F10"/>
                </a:solidFill>
              </a:rPr>
              <a:t>Overridden by Inline, but overrides External</a:t>
            </a:r>
            <a:endParaRPr lang="en-US" sz="2600" b="0" spc="130" dirty="0" smtClean="0">
              <a:solidFill>
                <a:srgbClr val="3B0F10"/>
              </a:solidFill>
              <a:effectLst/>
            </a:endParaRPr>
          </a:p>
          <a:p>
            <a:pPr lvl="1"/>
            <a:r>
              <a:rPr lang="en-US"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Embedded css is overridden by inline css, but it will override external css.</a:t>
            </a:r>
            <a:endParaRPr lang="en-US" dirty="0" smtClean="0">
              <a:solidFill>
                <a:srgbClr val="E1FFC9"/>
              </a:solidFill>
            </a:endParaRPr>
          </a:p>
          <a:p>
            <a:pPr lvl="0"/>
            <a:r>
              <a:rPr lang="en-US" sz="2600" b="0" dirty="0" smtClean="0">
                <a:solidFill>
                  <a:srgbClr val="3B0F10"/>
                </a:solidFill>
                <a:effectLst/>
                <a:latin typeface="Gill Sans" pitchFamily="-65" charset="0"/>
                <a:ea typeface="Gill Sans" pitchFamily="-65" charset="0"/>
                <a:cs typeface="Gill Sans" pitchFamily="-65" charset="0"/>
                <a:sym typeface="Gill Sans" pitchFamily="-65" charset="0"/>
              </a:rPr>
              <a:t>Not deprecated, </a:t>
            </a:r>
            <a:r>
              <a:rPr lang="en-US" sz="2600" b="1" dirty="0" smtClean="0">
                <a:solidFill>
                  <a:srgbClr val="3B0F10"/>
                </a:solidFill>
                <a:effectLst/>
                <a:latin typeface="Gill Sans" pitchFamily="-65" charset="0"/>
                <a:ea typeface="Gill Sans" pitchFamily="-65" charset="0"/>
                <a:cs typeface="Gill Sans" pitchFamily="-65" charset="0"/>
                <a:sym typeface="Gill Sans" pitchFamily="-65" charset="0"/>
              </a:rPr>
              <a:t>BUT</a:t>
            </a:r>
            <a:r>
              <a:rPr lang="en-US" sz="2600" b="0" dirty="0" smtClean="0">
                <a:solidFill>
                  <a:srgbClr val="3B0F10"/>
                </a:solidFill>
                <a:effectLst/>
                <a:latin typeface="Gill Sans" pitchFamily="-65" charset="0"/>
                <a:ea typeface="Gill Sans" pitchFamily="-65" charset="0"/>
                <a:cs typeface="Gill Sans" pitchFamily="-65" charset="0"/>
                <a:sym typeface="Gill Sans" pitchFamily="-65" charset="0"/>
              </a:rPr>
              <a:t>….</a:t>
            </a:r>
            <a:endParaRPr lang="en-US" sz="2600" b="0" dirty="0" smtClean="0">
              <a:solidFill>
                <a:srgbClr val="3B0F10"/>
              </a:solidFill>
              <a:effectLst/>
            </a:endParaRPr>
          </a:p>
          <a:p>
            <a:pPr lvl="1"/>
            <a:r>
              <a:rPr lang="en-US" sz="25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While it is not deprecated, embedded css is still not preferable to external css because it lacks global site possibilities.</a:t>
            </a:r>
            <a:endParaRPr lang="en-US" sz="2500" dirty="0" smtClean="0">
              <a:solidFill>
                <a:srgbClr val="E1FFC9"/>
              </a:solidFill>
            </a:endParaRPr>
          </a:p>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Applying CSS to HTML : Embedded Example</a:t>
            </a:r>
          </a:p>
          <a:p>
            <a:endParaRPr lang="en-US" dirty="0" smtClean="0"/>
          </a:p>
          <a:p>
            <a:pPr marL="0" marR="0" indent="0" algn="l" defTabSz="914400" rtl="0" eaLnBrk="0" fontAlgn="base" latinLnBrk="0" hangingPunct="0">
              <a:lnSpc>
                <a:spcPct val="100000"/>
              </a:lnSpc>
              <a:spcBef>
                <a:spcPct val="0"/>
              </a:spcBef>
              <a:spcAft>
                <a:spcPct val="0"/>
              </a:spcAft>
              <a:buClrTx/>
              <a:buSzTx/>
              <a:buFontTx/>
              <a:buNone/>
              <a:tabLst/>
              <a:defRPr/>
            </a:pPr>
            <a:r>
              <a:rPr lang="en-US" dirty="0" smtClean="0"/>
              <a:t>Notice how the paragraph style (rule) is written in the document's HEAD. This style would be applied to all instances of &lt;</a:t>
            </a:r>
            <a:r>
              <a:rPr lang="en-US" dirty="0" err="1" smtClean="0"/>
              <a:t>p</a:t>
            </a:r>
            <a:r>
              <a:rPr lang="en-US" dirty="0" smtClean="0"/>
              <a:t>&gt;&lt;/</a:t>
            </a:r>
            <a:r>
              <a:rPr lang="en-US" dirty="0" err="1" smtClean="0"/>
              <a:t>p</a:t>
            </a:r>
            <a:r>
              <a:rPr lang="en-US" dirty="0" smtClean="0"/>
              <a:t>&gt; in the same page only.</a:t>
            </a:r>
          </a:p>
          <a:p>
            <a:endParaRPr lang="en-US" dirty="0" smtClean="0"/>
          </a:p>
          <a:p>
            <a:r>
              <a:rPr lang="en-US" dirty="0" smtClean="0"/>
              <a:t>Example code:</a:t>
            </a:r>
          </a:p>
          <a:p>
            <a:endParaRPr lang="en-US" dirty="0" smtClean="0"/>
          </a:p>
          <a:p>
            <a:r>
              <a:rPr lang="en-US" dirty="0" smtClean="0"/>
              <a:t>&lt;!DOCTYPE html PUBLIC "-//W3C//DTD XHTML 1.0 Strict//EN" "http://www.w3.org/TR/xhtml1/DTD/xhtml1-strict.dtd"&gt;</a:t>
            </a:r>
          </a:p>
          <a:p>
            <a:r>
              <a:rPr lang="en-US" dirty="0" smtClean="0"/>
              <a:t>&lt;html </a:t>
            </a:r>
            <a:r>
              <a:rPr lang="en-US" dirty="0" err="1" smtClean="0"/>
              <a:t>xmlns</a:t>
            </a:r>
            <a:r>
              <a:rPr lang="en-US" dirty="0" smtClean="0"/>
              <a:t>="http://www.w3.org/1999/xhtml"&gt;</a:t>
            </a:r>
          </a:p>
          <a:p>
            <a:r>
              <a:rPr lang="en-US" dirty="0" smtClean="0"/>
              <a:t>&lt;head&gt;</a:t>
            </a:r>
          </a:p>
          <a:p>
            <a:r>
              <a:rPr lang="en-US" dirty="0" smtClean="0"/>
              <a:t>&lt;meta http-equiv="Content-Type" content="text/html; </a:t>
            </a:r>
            <a:r>
              <a:rPr lang="en-US" dirty="0" err="1" smtClean="0"/>
              <a:t>charset</a:t>
            </a:r>
            <a:r>
              <a:rPr lang="en-US" dirty="0" smtClean="0"/>
              <a:t>=UTF-8" /&gt;</a:t>
            </a:r>
          </a:p>
          <a:p>
            <a:r>
              <a:rPr lang="en-US" dirty="0" smtClean="0"/>
              <a:t>&lt;title&gt;Untitled Document&lt;/title&gt;</a:t>
            </a:r>
          </a:p>
          <a:p>
            <a:r>
              <a:rPr lang="en-US" dirty="0" smtClean="0"/>
              <a:t>&lt;style type="text/css"&gt;</a:t>
            </a:r>
          </a:p>
          <a:p>
            <a:r>
              <a:rPr lang="en-US" dirty="0" smtClean="0"/>
              <a:t>&lt;!—</a:t>
            </a:r>
          </a:p>
          <a:p>
            <a:r>
              <a:rPr lang="en-US" dirty="0" err="1" smtClean="0"/>
              <a:t>p</a:t>
            </a:r>
            <a:r>
              <a:rPr lang="en-US" dirty="0" smtClean="0"/>
              <a:t> {</a:t>
            </a:r>
            <a:endParaRPr lang="en-US" baseline="0" dirty="0" smtClean="0"/>
          </a:p>
          <a:p>
            <a:r>
              <a:rPr lang="en-US" dirty="0" smtClean="0"/>
              <a:t>font-family: Arial, Helvetica, sans-serif;</a:t>
            </a:r>
          </a:p>
          <a:p>
            <a:r>
              <a:rPr lang="en-US" dirty="0" smtClean="0"/>
              <a:t>font-size: 10em;</a:t>
            </a:r>
          </a:p>
          <a:p>
            <a:r>
              <a:rPr lang="en-US" dirty="0" smtClean="0"/>
              <a:t>color: #333333;</a:t>
            </a:r>
          </a:p>
          <a:p>
            <a:r>
              <a:rPr lang="en-US" dirty="0" smtClean="0"/>
              <a:t>}</a:t>
            </a:r>
          </a:p>
          <a:p>
            <a:r>
              <a:rPr lang="en-US" dirty="0" smtClean="0"/>
              <a:t>--&gt;&lt;/style&gt;</a:t>
            </a:r>
          </a:p>
          <a:p>
            <a:r>
              <a:rPr lang="en-US" dirty="0" smtClean="0"/>
              <a:t>&lt;/head&gt;</a:t>
            </a:r>
          </a:p>
          <a:p>
            <a:r>
              <a:rPr lang="en-US" dirty="0" smtClean="0"/>
              <a:t>&lt;body&gt;</a:t>
            </a:r>
          </a:p>
          <a:p>
            <a:r>
              <a:rPr lang="en-US" dirty="0" smtClean="0"/>
              <a:t>&lt;</a:t>
            </a:r>
            <a:r>
              <a:rPr lang="en-US" dirty="0" err="1" smtClean="0"/>
              <a:t>p</a:t>
            </a:r>
            <a:r>
              <a:rPr lang="en-US" dirty="0" smtClean="0"/>
              <a:t>&gt;The css would be applied to this line of text&lt;/</a:t>
            </a:r>
            <a:r>
              <a:rPr lang="en-US" dirty="0" err="1" smtClean="0"/>
              <a:t>p</a:t>
            </a:r>
            <a:r>
              <a:rPr lang="en-US" dirty="0" smtClean="0"/>
              <a:t>&gt;</a:t>
            </a:r>
          </a:p>
          <a:p>
            <a:r>
              <a:rPr lang="en-US" dirty="0" smtClean="0"/>
              <a:t>&lt;/body&gt;</a:t>
            </a:r>
          </a:p>
          <a:p>
            <a:r>
              <a:rPr lang="en-US" dirty="0" smtClean="0"/>
              <a:t>&lt;/html&gt;</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Applying CSS to HTML : External</a:t>
            </a:r>
          </a:p>
          <a:p>
            <a:endParaRPr lang="en-US" dirty="0" smtClean="0"/>
          </a:p>
          <a:p>
            <a:pPr lvl="0"/>
            <a:r>
              <a:rPr lang="en-US" sz="2600" dirty="0" smtClean="0">
                <a:solidFill>
                  <a:srgbClr val="3B0F10"/>
                </a:solidFill>
              </a:rPr>
              <a:t>Separate CSS file</a:t>
            </a:r>
          </a:p>
          <a:p>
            <a:pPr lvl="1"/>
            <a:r>
              <a:rPr lang="en-US" dirty="0" smtClean="0">
                <a:solidFill>
                  <a:schemeClr val="tx1"/>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External css rules are written in a completely separate file from the XHTML pages.</a:t>
            </a:r>
            <a:endParaRPr lang="en-US" dirty="0" smtClean="0">
              <a:solidFill>
                <a:schemeClr val="tx1"/>
              </a:solidFill>
            </a:endParaRPr>
          </a:p>
          <a:p>
            <a:pPr lvl="0"/>
            <a:r>
              <a:rPr lang="en-US" sz="2600" dirty="0" smtClean="0">
                <a:solidFill>
                  <a:srgbClr val="3B0F10"/>
                </a:solidFill>
              </a:rPr>
              <a:t>Can control multiple HTML files</a:t>
            </a:r>
            <a:endParaRPr lang="en-US" sz="2600" b="0" spc="130" dirty="0" smtClean="0">
              <a:solidFill>
                <a:srgbClr val="3B0F10"/>
              </a:solidFill>
              <a:effectLst/>
            </a:endParaRPr>
          </a:p>
          <a:p>
            <a:pPr lvl="1"/>
            <a:r>
              <a:rPr lang="en-US"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External style sheets can control any number of X/HTML files.</a:t>
            </a:r>
            <a:endParaRPr lang="en-US" dirty="0" smtClean="0">
              <a:solidFill>
                <a:srgbClr val="E1FFC9"/>
              </a:solidFill>
            </a:endParaRPr>
          </a:p>
          <a:p>
            <a:pPr lvl="0"/>
            <a:r>
              <a:rPr lang="en-US" sz="2600" b="0" dirty="0" smtClean="0">
                <a:solidFill>
                  <a:srgbClr val="3B0F10"/>
                </a:solidFill>
                <a:effectLst/>
                <a:latin typeface="Gill Sans" pitchFamily="-65" charset="0"/>
                <a:ea typeface="Gill Sans" pitchFamily="-65" charset="0"/>
                <a:cs typeface="Gill Sans" pitchFamily="-65" charset="0"/>
                <a:sym typeface="Gill Sans" pitchFamily="-65" charset="0"/>
              </a:rPr>
              <a:t>Preferred Choice</a:t>
            </a:r>
            <a:endParaRPr lang="en-US" sz="2600" b="0" dirty="0" smtClean="0">
              <a:solidFill>
                <a:srgbClr val="3B0F10"/>
              </a:solidFill>
              <a:effectLst/>
            </a:endParaRPr>
          </a:p>
          <a:p>
            <a:pPr lvl="1"/>
            <a:r>
              <a:rPr lang="en-US" sz="2500" dirty="0" smtClean="0">
                <a:solidFill>
                  <a:srgbClr val="E1FFC9"/>
                </a:solidFill>
                <a:effectLst>
                  <a:outerShdw blurRad="38100" dist="38100" dir="2700000" algn="tl">
                    <a:srgbClr val="000000"/>
                  </a:outerShdw>
                </a:effectLst>
                <a:latin typeface="Gill Sans" pitchFamily="-65" charset="0"/>
                <a:ea typeface="Gill Sans" pitchFamily="-65" charset="0"/>
                <a:cs typeface="Gill Sans" pitchFamily="-65" charset="0"/>
                <a:sym typeface="Gill Sans" pitchFamily="-65" charset="0"/>
              </a:rPr>
              <a:t>It is the best choice to allow scalability in websites so that a designer can change styles in one place as opposed to several (potentially hundreds of) files</a:t>
            </a:r>
            <a:endParaRPr lang="en-US" dirty="0" smtClean="0"/>
          </a:p>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sz="1600" b="1" dirty="0" smtClean="0">
              <a:solidFill>
                <a:srgbClr val="E65740"/>
              </a:solidFill>
            </a:endParaRPr>
          </a:p>
          <a:p>
            <a:endParaRPr lang="en-US" dirty="0" smtClean="0"/>
          </a:p>
          <a:p>
            <a:r>
              <a:rPr lang="en-US" dirty="0" smtClean="0"/>
              <a:t>The X/HTML files controlled by the external style </a:t>
            </a:r>
            <a:r>
              <a:rPr lang="en-US" dirty="0" err="1" smtClean="0"/>
              <a:t>sheet(s</a:t>
            </a:r>
            <a:r>
              <a:rPr lang="en-US" dirty="0" smtClean="0"/>
              <a:t>) know to use the specified style </a:t>
            </a:r>
            <a:r>
              <a:rPr lang="en-US" dirty="0" err="1" smtClean="0"/>
              <a:t>sheet(s</a:t>
            </a:r>
            <a:r>
              <a:rPr lang="en-US" dirty="0" smtClean="0"/>
              <a:t>) by adding a &lt;link&gt;&lt;/link&gt; in the HEAD, as follows on line 6.</a:t>
            </a:r>
          </a:p>
          <a:p>
            <a:endParaRPr lang="en-US" dirty="0" smtClean="0"/>
          </a:p>
          <a:p>
            <a:r>
              <a:rPr lang="en-US" dirty="0" smtClean="0"/>
              <a:t>Example code:</a:t>
            </a:r>
          </a:p>
          <a:p>
            <a:endParaRPr lang="en-US" dirty="0" smtClean="0"/>
          </a:p>
          <a:p>
            <a:r>
              <a:rPr lang="en-US" dirty="0" smtClean="0"/>
              <a:t>&lt;!DOCTYPE html PUBLIC "-//W3C//DTD XHTML 1.0 Strict//EN" "http://www.w3.org/TR/xhtml1/DTD/xhtml1-strict.dtd"&gt;</a:t>
            </a:r>
          </a:p>
          <a:p>
            <a:r>
              <a:rPr lang="en-US" dirty="0" smtClean="0"/>
              <a:t>&lt;html </a:t>
            </a:r>
            <a:r>
              <a:rPr lang="en-US" dirty="0" err="1" smtClean="0"/>
              <a:t>xmlns</a:t>
            </a:r>
            <a:r>
              <a:rPr lang="en-US" dirty="0" smtClean="0"/>
              <a:t>="http://www.w3.org/1999/xhtml"&gt;</a:t>
            </a:r>
          </a:p>
          <a:p>
            <a:r>
              <a:rPr lang="en-US" dirty="0" smtClean="0"/>
              <a:t>&lt;head&gt;</a:t>
            </a:r>
          </a:p>
          <a:p>
            <a:r>
              <a:rPr lang="en-US" dirty="0" smtClean="0"/>
              <a:t>&lt;meta http-equiv="Content-Type" content="text/html; </a:t>
            </a:r>
            <a:r>
              <a:rPr lang="en-US" dirty="0" err="1" smtClean="0"/>
              <a:t>charset</a:t>
            </a:r>
            <a:r>
              <a:rPr lang="en-US" dirty="0" smtClean="0"/>
              <a:t>=UTF-8" /&gt;</a:t>
            </a:r>
          </a:p>
          <a:p>
            <a:r>
              <a:rPr lang="en-US" dirty="0" smtClean="0"/>
              <a:t>&lt;title&gt;Lecture Notes&lt;/title&gt;</a:t>
            </a:r>
          </a:p>
          <a:p>
            <a:r>
              <a:rPr lang="en-US" dirty="0" smtClean="0"/>
              <a:t>&lt;link </a:t>
            </a:r>
            <a:r>
              <a:rPr lang="en-US" dirty="0" err="1" smtClean="0"/>
              <a:t>href</a:t>
            </a:r>
            <a:r>
              <a:rPr lang="en-US" dirty="0" smtClean="0"/>
              <a:t>=“css/</a:t>
            </a:r>
            <a:r>
              <a:rPr lang="en-US" dirty="0" err="1" smtClean="0"/>
              <a:t>main.css</a:t>
            </a:r>
            <a:r>
              <a:rPr lang="en-US" dirty="0" smtClean="0"/>
              <a:t>” </a:t>
            </a:r>
            <a:r>
              <a:rPr lang="en-US" dirty="0" err="1" smtClean="0"/>
              <a:t>rel</a:t>
            </a:r>
            <a:r>
              <a:rPr lang="en-US" dirty="0" smtClean="0"/>
              <a:t>=“</a:t>
            </a:r>
            <a:r>
              <a:rPr lang="en-US" dirty="0" err="1" smtClean="0"/>
              <a:t>stylesheet</a:t>
            </a:r>
            <a:r>
              <a:rPr lang="en-US" dirty="0" smtClean="0"/>
              <a:t>” type=“text/css” /&gt;</a:t>
            </a:r>
            <a:endParaRPr lang="en-US" baseline="0" dirty="0" smtClean="0"/>
          </a:p>
          <a:p>
            <a:r>
              <a:rPr lang="en-US" dirty="0" smtClean="0"/>
              <a:t>&lt;/head&gt;</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solidFill>
                  <a:srgbClr val="E3422A"/>
                </a:solidFill>
                <a:effectLst>
                  <a:outerShdw blurRad="50800" dist="38100" dir="2700000" algn="tl" rotWithShape="0">
                    <a:srgbClr val="000000">
                      <a:alpha val="43000"/>
                    </a:srgbClr>
                  </a:outerShdw>
                  <a:reflection stA="0" endPos="0" dir="5400000" sy="-100000" algn="bl" rotWithShape="0"/>
                </a:effectLst>
                <a:latin typeface="Futura Condensed"/>
                <a:cs typeface="Futura Condensed"/>
              </a:rPr>
              <a:t>CSS Rules</a:t>
            </a:r>
          </a:p>
          <a:p>
            <a:r>
              <a:rPr lang="en-US" sz="1400" dirty="0" smtClean="0">
                <a:latin typeface="Gill Sans"/>
                <a:cs typeface="Gill Sans"/>
              </a:rPr>
              <a:t>Here is a simple example of a</a:t>
            </a:r>
            <a:r>
              <a:rPr lang="en-US" sz="1400" b="1" dirty="0" smtClean="0">
                <a:latin typeface="Gill Sans"/>
                <a:cs typeface="Gill Sans"/>
              </a:rPr>
              <a:t> CSS rule</a:t>
            </a:r>
            <a:r>
              <a:rPr lang="en-US" sz="1400" dirty="0" smtClean="0">
                <a:latin typeface="Gill Sans"/>
                <a:cs typeface="Gill Sans"/>
              </a:rPr>
              <a:t>:</a:t>
            </a:r>
          </a:p>
          <a:p>
            <a:pPr>
              <a:lnSpc>
                <a:spcPts val="3000"/>
              </a:lnSpc>
              <a:spcBef>
                <a:spcPts val="2000"/>
              </a:spcBef>
              <a:spcAft>
                <a:spcPts val="2000"/>
              </a:spcAft>
            </a:pPr>
            <a:r>
              <a:rPr lang="en-US" sz="1600" b="1" dirty="0" smtClean="0">
                <a:solidFill>
                  <a:srgbClr val="EA157A"/>
                </a:solidFill>
                <a:latin typeface="Gill Sans"/>
                <a:cs typeface="Gill Sans"/>
              </a:rPr>
              <a:t>	</a:t>
            </a:r>
            <a:r>
              <a:rPr lang="en-US" sz="1800" b="1" dirty="0" smtClean="0">
                <a:solidFill>
                  <a:srgbClr val="EA157A"/>
                </a:solidFill>
                <a:latin typeface="Gill Sans"/>
                <a:cs typeface="Gill Sans"/>
              </a:rPr>
              <a:t>p</a:t>
            </a:r>
            <a:r>
              <a:rPr lang="en-US" sz="1800" b="1" dirty="0" smtClean="0">
                <a:solidFill>
                  <a:schemeClr val="accent2"/>
                </a:solidFill>
                <a:latin typeface="Gill Sans"/>
                <a:cs typeface="Gill Sans"/>
              </a:rPr>
              <a:t> </a:t>
            </a:r>
            <a:r>
              <a:rPr lang="en-US" sz="1800" b="1" dirty="0" smtClean="0">
                <a:solidFill>
                  <a:srgbClr val="FEB80A"/>
                </a:solidFill>
                <a:latin typeface="Gill Sans"/>
                <a:cs typeface="Gill Sans"/>
              </a:rPr>
              <a:t>{</a:t>
            </a:r>
            <a:r>
              <a:rPr lang="en-US" sz="1800" b="1" dirty="0" smtClean="0">
                <a:solidFill>
                  <a:schemeClr val="accent2"/>
                </a:solidFill>
                <a:latin typeface="Gill Sans"/>
                <a:cs typeface="Gill Sans"/>
              </a:rPr>
              <a:t> </a:t>
            </a:r>
            <a:r>
              <a:rPr lang="en-US" sz="1800" b="1" dirty="0" smtClean="0">
                <a:solidFill>
                  <a:srgbClr val="3366FF"/>
                </a:solidFill>
                <a:latin typeface="Gill Sans"/>
                <a:cs typeface="Gill Sans"/>
              </a:rPr>
              <a:t>color:</a:t>
            </a:r>
            <a:r>
              <a:rPr lang="en-US" sz="1800" b="1" dirty="0" smtClean="0">
                <a:latin typeface="Gill Sans"/>
                <a:cs typeface="Gill Sans"/>
              </a:rPr>
              <a:t> </a:t>
            </a:r>
            <a:r>
              <a:rPr lang="en-US" sz="1800" b="1" dirty="0" smtClean="0">
                <a:solidFill>
                  <a:schemeClr val="accent4">
                    <a:lumMod val="40000"/>
                    <a:lumOff val="60000"/>
                  </a:schemeClr>
                </a:solidFill>
                <a:latin typeface="Gill Sans"/>
                <a:cs typeface="Gill Sans"/>
              </a:rPr>
              <a:t>#333333</a:t>
            </a:r>
            <a:r>
              <a:rPr lang="en-US" sz="1800" b="1" dirty="0" smtClean="0">
                <a:solidFill>
                  <a:schemeClr val="tx1">
                    <a:lumMod val="50000"/>
                  </a:schemeClr>
                </a:solidFill>
                <a:latin typeface="Gill Sans"/>
                <a:cs typeface="Gill Sans"/>
              </a:rPr>
              <a:t>;</a:t>
            </a:r>
            <a:r>
              <a:rPr lang="en-US" sz="1800" b="1" dirty="0" smtClean="0">
                <a:solidFill>
                  <a:srgbClr val="EA157A"/>
                </a:solidFill>
                <a:latin typeface="Gill Sans"/>
                <a:cs typeface="Gill Sans"/>
              </a:rPr>
              <a:t> </a:t>
            </a:r>
            <a:r>
              <a:rPr lang="en-US" sz="1800" b="1" dirty="0" smtClean="0">
                <a:solidFill>
                  <a:srgbClr val="FEB80A"/>
                </a:solidFill>
                <a:latin typeface="Gill Sans"/>
                <a:cs typeface="Gill Sans"/>
              </a:rPr>
              <a:t>}</a:t>
            </a:r>
            <a:endParaRPr lang="en-US" sz="1800" dirty="0" smtClean="0">
              <a:solidFill>
                <a:srgbClr val="FEB80A"/>
              </a:solidFill>
              <a:latin typeface="Gill Sans"/>
              <a:cs typeface="Gill Sans"/>
            </a:endParaRPr>
          </a:p>
          <a:p>
            <a:r>
              <a:rPr lang="en-US" sz="1400" dirty="0" smtClean="0">
                <a:latin typeface="Gill Sans"/>
                <a:cs typeface="Gill Sans"/>
              </a:rPr>
              <a:t>Here's the anatomical breakdown:</a:t>
            </a:r>
            <a:endParaRPr lang="en-US" sz="1400" dirty="0" smtClean="0">
              <a:solidFill>
                <a:srgbClr val="E3422A"/>
              </a:solidFill>
              <a:effectLst>
                <a:outerShdw blurRad="50800" dist="38100" dir="2700000" algn="tl" rotWithShape="0">
                  <a:srgbClr val="000000">
                    <a:alpha val="43000"/>
                  </a:srgbClr>
                </a:outerShdw>
                <a:reflection stA="0" endPos="0" dir="5400000" sy="-100000" algn="bl" rotWithShape="0"/>
              </a:effectLst>
              <a:latin typeface="Futura Condensed"/>
              <a:cs typeface="Futura Condensed"/>
            </a:endParaRPr>
          </a:p>
          <a:p>
            <a:pPr marL="960120" indent="-190500">
              <a:spcBef>
                <a:spcPts val="2500"/>
              </a:spcBef>
              <a:buSzPct val="60000"/>
              <a:buFont typeface="Lucida Grande" pitchFamily="-65" charset="0"/>
              <a:buChar char="‣"/>
              <a:defRPr/>
            </a:pPr>
            <a:r>
              <a:rPr lang="en-US" b="1" dirty="0" smtClean="0">
                <a:solidFill>
                  <a:schemeClr val="accent2"/>
                </a:solidFill>
              </a:rPr>
              <a:t>p</a:t>
            </a:r>
            <a:r>
              <a:rPr lang="en-US" dirty="0" smtClean="0">
                <a:solidFill>
                  <a:schemeClr val="accent2"/>
                </a:solidFill>
              </a:rPr>
              <a:t> = selector</a:t>
            </a:r>
          </a:p>
          <a:p>
            <a:pPr marL="960120" indent="-190500">
              <a:spcBef>
                <a:spcPts val="2500"/>
              </a:spcBef>
              <a:buSzPct val="60000"/>
              <a:buFont typeface="Lucida Grande" pitchFamily="-65" charset="0"/>
              <a:buChar char="‣"/>
              <a:defRPr/>
            </a:pPr>
            <a:r>
              <a:rPr lang="en-US" b="1" dirty="0" smtClean="0">
                <a:solidFill>
                  <a:srgbClr val="FEB80A"/>
                </a:solidFill>
              </a:rPr>
              <a:t>{</a:t>
            </a:r>
            <a:r>
              <a:rPr lang="en-US" dirty="0" smtClean="0">
                <a:solidFill>
                  <a:srgbClr val="FEB80A"/>
                </a:solidFill>
              </a:rPr>
              <a:t> = opening curly brace to the rule's statement</a:t>
            </a:r>
          </a:p>
          <a:p>
            <a:pPr marL="960120" indent="-190500">
              <a:spcBef>
                <a:spcPts val="2500"/>
              </a:spcBef>
              <a:buSzPct val="60000"/>
              <a:buFont typeface="Lucida Grande" pitchFamily="-65" charset="0"/>
              <a:buChar char="‣"/>
              <a:defRPr/>
            </a:pPr>
            <a:r>
              <a:rPr lang="en-US" b="1" dirty="0" smtClean="0">
                <a:solidFill>
                  <a:srgbClr val="3366FF"/>
                </a:solidFill>
              </a:rPr>
              <a:t>color</a:t>
            </a:r>
            <a:r>
              <a:rPr lang="en-US" dirty="0" smtClean="0">
                <a:solidFill>
                  <a:srgbClr val="3366FF"/>
                </a:solidFill>
              </a:rPr>
              <a:t> = property of the selector</a:t>
            </a:r>
          </a:p>
          <a:p>
            <a:pPr marL="960120" indent="-190500">
              <a:spcBef>
                <a:spcPts val="2500"/>
              </a:spcBef>
              <a:buSzPct val="60000"/>
              <a:buFont typeface="Lucida Grande" pitchFamily="-65" charset="0"/>
              <a:buChar char="‣"/>
              <a:defRPr/>
            </a:pPr>
            <a:r>
              <a:rPr lang="en-US" b="1" dirty="0" smtClean="0">
                <a:solidFill>
                  <a:srgbClr val="AFDDFF"/>
                </a:solidFill>
              </a:rPr>
              <a:t>#333333</a:t>
            </a:r>
            <a:r>
              <a:rPr lang="en-US" dirty="0" smtClean="0">
                <a:solidFill>
                  <a:srgbClr val="AFDDFF"/>
                </a:solidFill>
              </a:rPr>
              <a:t> = value of the property (as a </a:t>
            </a:r>
            <a:r>
              <a:rPr lang="en-US" dirty="0" err="1" smtClean="0">
                <a:solidFill>
                  <a:srgbClr val="AFDDFF"/>
                </a:solidFill>
              </a:rPr>
              <a:t>hexidecimal</a:t>
            </a:r>
            <a:r>
              <a:rPr lang="en-US" dirty="0" smtClean="0">
                <a:solidFill>
                  <a:srgbClr val="AFDDFF"/>
                </a:solidFill>
              </a:rPr>
              <a:t> number, this is a dark grey color)</a:t>
            </a:r>
          </a:p>
          <a:p>
            <a:pPr marL="960120" indent="-190500">
              <a:spcBef>
                <a:spcPts val="2500"/>
              </a:spcBef>
              <a:buSzPct val="60000"/>
              <a:buFont typeface="Lucida Grande" pitchFamily="-65" charset="0"/>
              <a:buChar char="‣"/>
              <a:defRPr/>
            </a:pPr>
            <a:r>
              <a:rPr lang="en-US" b="1" dirty="0" smtClean="0">
                <a:solidFill>
                  <a:schemeClr val="tx1">
                    <a:lumMod val="75000"/>
                  </a:schemeClr>
                </a:solidFill>
              </a:rPr>
              <a:t>; </a:t>
            </a:r>
            <a:r>
              <a:rPr lang="en-US" dirty="0" smtClean="0">
                <a:solidFill>
                  <a:schemeClr val="tx1">
                    <a:lumMod val="75000"/>
                  </a:schemeClr>
                </a:solidFill>
              </a:rPr>
              <a:t>= terminator for the property</a:t>
            </a:r>
          </a:p>
          <a:p>
            <a:pPr marL="960120" indent="-190500">
              <a:spcBef>
                <a:spcPts val="2500"/>
              </a:spcBef>
              <a:buSzPct val="60000"/>
              <a:buFont typeface="Lucida Grande" pitchFamily="-65" charset="0"/>
              <a:buChar char="‣"/>
              <a:defRPr/>
            </a:pPr>
            <a:r>
              <a:rPr lang="en-US" b="1" dirty="0" smtClean="0">
                <a:solidFill>
                  <a:srgbClr val="FEB80A"/>
                </a:solidFill>
              </a:rPr>
              <a:t>}</a:t>
            </a:r>
            <a:r>
              <a:rPr lang="en-US" dirty="0" smtClean="0">
                <a:solidFill>
                  <a:srgbClr val="FEB80A"/>
                </a:solidFill>
              </a:rPr>
              <a:t> = end curly brace to close the rule's statement.</a:t>
            </a:r>
          </a:p>
          <a:p>
            <a:pPr marL="960120" indent="-190500">
              <a:spcBef>
                <a:spcPts val="2500"/>
              </a:spcBef>
              <a:buSzPct val="60000"/>
              <a:buFont typeface="Lucida Grande" pitchFamily="-65" charset="0"/>
              <a:buChar char="‣"/>
              <a:defRPr/>
            </a:pPr>
            <a:r>
              <a:rPr lang="en-US" dirty="0" smtClean="0">
                <a:solidFill>
                  <a:srgbClr val="FF6600"/>
                </a:solidFill>
              </a:rPr>
              <a:t>NOTE: </a:t>
            </a:r>
            <a:r>
              <a:rPr lang="en-US" dirty="0" smtClean="0"/>
              <a:t>everything in the curly braces is called a "</a:t>
            </a:r>
            <a:r>
              <a:rPr lang="en-US" b="1" dirty="0" smtClean="0"/>
              <a:t>declaration block</a:t>
            </a:r>
            <a:r>
              <a:rPr lang="en-US" dirty="0" smtClean="0"/>
              <a:t>," as in { color:#333333 }</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solidFill>
                  <a:srgbClr val="E3422A"/>
                </a:solidFill>
                <a:effectLst>
                  <a:outerShdw blurRad="50800" dist="38100" dir="2700000" algn="tl" rotWithShape="0">
                    <a:srgbClr val="000000">
                      <a:alpha val="43000"/>
                    </a:srgbClr>
                  </a:outerShdw>
                  <a:reflection stA="0" endPos="0" dir="5400000" sy="-100000" algn="bl" rotWithShape="0"/>
                </a:effectLst>
                <a:latin typeface="Futura Condensed"/>
                <a:cs typeface="Futura Condensed"/>
              </a:rPr>
              <a:t>CSS Rules</a:t>
            </a:r>
          </a:p>
          <a:p>
            <a:r>
              <a:rPr lang="en-US" sz="1400" dirty="0" smtClean="0">
                <a:latin typeface="Gill Sans"/>
                <a:cs typeface="Gill Sans"/>
              </a:rPr>
              <a:t>Here is a simple example of a</a:t>
            </a:r>
            <a:r>
              <a:rPr lang="en-US" sz="1400" b="1" dirty="0" smtClean="0">
                <a:latin typeface="Gill Sans"/>
                <a:cs typeface="Gill Sans"/>
              </a:rPr>
              <a:t> CSS rule</a:t>
            </a:r>
            <a:r>
              <a:rPr lang="en-US" sz="1400" dirty="0" smtClean="0">
                <a:latin typeface="Gill Sans"/>
                <a:cs typeface="Gill Sans"/>
              </a:rPr>
              <a:t>:</a:t>
            </a:r>
          </a:p>
          <a:p>
            <a:pPr>
              <a:lnSpc>
                <a:spcPts val="3000"/>
              </a:lnSpc>
              <a:spcBef>
                <a:spcPts val="2000"/>
              </a:spcBef>
              <a:spcAft>
                <a:spcPts val="2000"/>
              </a:spcAft>
            </a:pPr>
            <a:r>
              <a:rPr lang="en-US" sz="1600" b="1" dirty="0" smtClean="0">
                <a:solidFill>
                  <a:srgbClr val="EA157A"/>
                </a:solidFill>
                <a:latin typeface="Gill Sans"/>
                <a:cs typeface="Gill Sans"/>
              </a:rPr>
              <a:t>	</a:t>
            </a:r>
            <a:r>
              <a:rPr lang="en-US" sz="1800" b="1" dirty="0" smtClean="0">
                <a:solidFill>
                  <a:srgbClr val="EA157A"/>
                </a:solidFill>
                <a:latin typeface="Gill Sans"/>
                <a:cs typeface="Gill Sans"/>
              </a:rPr>
              <a:t>p</a:t>
            </a:r>
            <a:r>
              <a:rPr lang="en-US" sz="1800" b="1" dirty="0" smtClean="0">
                <a:solidFill>
                  <a:schemeClr val="accent2"/>
                </a:solidFill>
                <a:latin typeface="Gill Sans"/>
                <a:cs typeface="Gill Sans"/>
              </a:rPr>
              <a:t> </a:t>
            </a:r>
            <a:r>
              <a:rPr lang="en-US" sz="1800" b="1" dirty="0" smtClean="0">
                <a:solidFill>
                  <a:srgbClr val="FEB80A"/>
                </a:solidFill>
                <a:latin typeface="Gill Sans"/>
                <a:cs typeface="Gill Sans"/>
              </a:rPr>
              <a:t>{</a:t>
            </a:r>
            <a:r>
              <a:rPr lang="en-US" sz="1800" b="1" dirty="0" smtClean="0">
                <a:solidFill>
                  <a:schemeClr val="accent2"/>
                </a:solidFill>
                <a:latin typeface="Gill Sans"/>
                <a:cs typeface="Gill Sans"/>
              </a:rPr>
              <a:t> </a:t>
            </a:r>
            <a:r>
              <a:rPr lang="en-US" sz="1800" b="1" dirty="0" smtClean="0">
                <a:solidFill>
                  <a:srgbClr val="3366FF"/>
                </a:solidFill>
                <a:latin typeface="Gill Sans"/>
                <a:cs typeface="Gill Sans"/>
              </a:rPr>
              <a:t>color:</a:t>
            </a:r>
            <a:r>
              <a:rPr lang="en-US" sz="1800" b="1" dirty="0" smtClean="0">
                <a:latin typeface="Gill Sans"/>
                <a:cs typeface="Gill Sans"/>
              </a:rPr>
              <a:t> </a:t>
            </a:r>
            <a:r>
              <a:rPr lang="en-US" sz="1800" b="1" dirty="0" smtClean="0">
                <a:solidFill>
                  <a:schemeClr val="accent4">
                    <a:lumMod val="40000"/>
                    <a:lumOff val="60000"/>
                  </a:schemeClr>
                </a:solidFill>
                <a:latin typeface="Gill Sans"/>
                <a:cs typeface="Gill Sans"/>
              </a:rPr>
              <a:t>#333333</a:t>
            </a:r>
            <a:r>
              <a:rPr lang="en-US" sz="1800" b="1" dirty="0" smtClean="0">
                <a:solidFill>
                  <a:schemeClr val="tx1">
                    <a:lumMod val="50000"/>
                  </a:schemeClr>
                </a:solidFill>
                <a:latin typeface="Gill Sans"/>
                <a:cs typeface="Gill Sans"/>
              </a:rPr>
              <a:t>;</a:t>
            </a:r>
            <a:r>
              <a:rPr lang="en-US" sz="1800" b="1" dirty="0" smtClean="0">
                <a:solidFill>
                  <a:srgbClr val="EA157A"/>
                </a:solidFill>
                <a:latin typeface="Gill Sans"/>
                <a:cs typeface="Gill Sans"/>
              </a:rPr>
              <a:t> </a:t>
            </a:r>
            <a:r>
              <a:rPr lang="en-US" sz="1800" b="1" dirty="0" smtClean="0">
                <a:solidFill>
                  <a:srgbClr val="FEB80A"/>
                </a:solidFill>
                <a:latin typeface="Gill Sans"/>
                <a:cs typeface="Gill Sans"/>
              </a:rPr>
              <a:t>}</a:t>
            </a:r>
            <a:endParaRPr lang="en-US" sz="1800" dirty="0" smtClean="0">
              <a:solidFill>
                <a:srgbClr val="FEB80A"/>
              </a:solidFill>
              <a:latin typeface="Gill Sans"/>
              <a:cs typeface="Gill Sans"/>
            </a:endParaRPr>
          </a:p>
          <a:p>
            <a:r>
              <a:rPr lang="en-US" sz="1400" dirty="0" smtClean="0">
                <a:latin typeface="Gill Sans"/>
                <a:cs typeface="Gill Sans"/>
              </a:rPr>
              <a:t>Here's the anatomical breakdown:</a:t>
            </a:r>
            <a:endParaRPr lang="en-US" sz="1400" dirty="0" smtClean="0">
              <a:solidFill>
                <a:srgbClr val="E3422A"/>
              </a:solidFill>
              <a:effectLst>
                <a:outerShdw blurRad="50800" dist="38100" dir="2700000" algn="tl" rotWithShape="0">
                  <a:srgbClr val="000000">
                    <a:alpha val="43000"/>
                  </a:srgbClr>
                </a:outerShdw>
                <a:reflection stA="0" endPos="0" dir="5400000" sy="-100000" algn="bl" rotWithShape="0"/>
              </a:effectLst>
              <a:latin typeface="Futura Condensed"/>
              <a:cs typeface="Futura Condensed"/>
            </a:endParaRPr>
          </a:p>
          <a:p>
            <a:pPr marL="960120" indent="-190500">
              <a:spcBef>
                <a:spcPts val="2500"/>
              </a:spcBef>
              <a:buSzPct val="60000"/>
              <a:buFont typeface="Lucida Grande" pitchFamily="-65" charset="0"/>
              <a:buChar char="‣"/>
              <a:defRPr/>
            </a:pPr>
            <a:r>
              <a:rPr lang="en-US" b="1" dirty="0" smtClean="0">
                <a:solidFill>
                  <a:schemeClr val="accent2"/>
                </a:solidFill>
              </a:rPr>
              <a:t>p</a:t>
            </a:r>
            <a:r>
              <a:rPr lang="en-US" dirty="0" smtClean="0">
                <a:solidFill>
                  <a:schemeClr val="accent2"/>
                </a:solidFill>
              </a:rPr>
              <a:t> = selector</a:t>
            </a:r>
          </a:p>
          <a:p>
            <a:pPr marL="960120" indent="-190500">
              <a:spcBef>
                <a:spcPts val="2500"/>
              </a:spcBef>
              <a:buSzPct val="60000"/>
              <a:buFont typeface="Lucida Grande" pitchFamily="-65" charset="0"/>
              <a:buChar char="‣"/>
              <a:defRPr/>
            </a:pPr>
            <a:r>
              <a:rPr lang="en-US" b="1" dirty="0" smtClean="0">
                <a:solidFill>
                  <a:srgbClr val="FEB80A"/>
                </a:solidFill>
              </a:rPr>
              <a:t>{</a:t>
            </a:r>
            <a:r>
              <a:rPr lang="en-US" dirty="0" smtClean="0">
                <a:solidFill>
                  <a:srgbClr val="FEB80A"/>
                </a:solidFill>
              </a:rPr>
              <a:t> = opening curly brace to the rule's statement</a:t>
            </a:r>
          </a:p>
          <a:p>
            <a:pPr marL="960120" indent="-190500">
              <a:spcBef>
                <a:spcPts val="2500"/>
              </a:spcBef>
              <a:buSzPct val="60000"/>
              <a:buFont typeface="Lucida Grande" pitchFamily="-65" charset="0"/>
              <a:buChar char="‣"/>
              <a:defRPr/>
            </a:pPr>
            <a:r>
              <a:rPr lang="en-US" b="1" dirty="0" smtClean="0">
                <a:solidFill>
                  <a:srgbClr val="3366FF"/>
                </a:solidFill>
              </a:rPr>
              <a:t>color</a:t>
            </a:r>
            <a:r>
              <a:rPr lang="en-US" dirty="0" smtClean="0">
                <a:solidFill>
                  <a:srgbClr val="3366FF"/>
                </a:solidFill>
              </a:rPr>
              <a:t> = property of the selector</a:t>
            </a:r>
          </a:p>
          <a:p>
            <a:pPr marL="960120" indent="-190500">
              <a:spcBef>
                <a:spcPts val="2500"/>
              </a:spcBef>
              <a:buSzPct val="60000"/>
              <a:buFont typeface="Lucida Grande" pitchFamily="-65" charset="0"/>
              <a:buChar char="‣"/>
              <a:defRPr/>
            </a:pPr>
            <a:r>
              <a:rPr lang="en-US" b="1" dirty="0" smtClean="0">
                <a:solidFill>
                  <a:srgbClr val="AFDDFF"/>
                </a:solidFill>
              </a:rPr>
              <a:t>#333333</a:t>
            </a:r>
            <a:r>
              <a:rPr lang="en-US" dirty="0" smtClean="0">
                <a:solidFill>
                  <a:srgbClr val="AFDDFF"/>
                </a:solidFill>
              </a:rPr>
              <a:t> = value of the property (as a </a:t>
            </a:r>
            <a:r>
              <a:rPr lang="en-US" dirty="0" err="1" smtClean="0">
                <a:solidFill>
                  <a:srgbClr val="AFDDFF"/>
                </a:solidFill>
              </a:rPr>
              <a:t>hexidecimal</a:t>
            </a:r>
            <a:r>
              <a:rPr lang="en-US" dirty="0" smtClean="0">
                <a:solidFill>
                  <a:srgbClr val="AFDDFF"/>
                </a:solidFill>
              </a:rPr>
              <a:t> number, this is a dark grey color)</a:t>
            </a:r>
          </a:p>
          <a:p>
            <a:pPr marL="960120" indent="-190500">
              <a:spcBef>
                <a:spcPts val="2500"/>
              </a:spcBef>
              <a:buSzPct val="60000"/>
              <a:buFont typeface="Lucida Grande" pitchFamily="-65" charset="0"/>
              <a:buChar char="‣"/>
              <a:defRPr/>
            </a:pPr>
            <a:r>
              <a:rPr lang="en-US" b="1" dirty="0" smtClean="0">
                <a:solidFill>
                  <a:schemeClr val="tx1">
                    <a:lumMod val="75000"/>
                  </a:schemeClr>
                </a:solidFill>
              </a:rPr>
              <a:t>; </a:t>
            </a:r>
            <a:r>
              <a:rPr lang="en-US" dirty="0" smtClean="0">
                <a:solidFill>
                  <a:schemeClr val="tx1">
                    <a:lumMod val="75000"/>
                  </a:schemeClr>
                </a:solidFill>
              </a:rPr>
              <a:t>= terminator for the property</a:t>
            </a:r>
          </a:p>
          <a:p>
            <a:pPr marL="960120" indent="-190500">
              <a:spcBef>
                <a:spcPts val="2500"/>
              </a:spcBef>
              <a:buSzPct val="60000"/>
              <a:buFont typeface="Lucida Grande" pitchFamily="-65" charset="0"/>
              <a:buChar char="‣"/>
              <a:defRPr/>
            </a:pPr>
            <a:r>
              <a:rPr lang="en-US" b="1" dirty="0" smtClean="0">
                <a:solidFill>
                  <a:srgbClr val="FEB80A"/>
                </a:solidFill>
              </a:rPr>
              <a:t>}</a:t>
            </a:r>
            <a:r>
              <a:rPr lang="en-US" dirty="0" smtClean="0">
                <a:solidFill>
                  <a:srgbClr val="FEB80A"/>
                </a:solidFill>
              </a:rPr>
              <a:t> = end curly brace to close the rule's statement.</a:t>
            </a:r>
          </a:p>
          <a:p>
            <a:pPr marL="960120" indent="-190500">
              <a:spcBef>
                <a:spcPts val="2500"/>
              </a:spcBef>
              <a:buSzPct val="60000"/>
              <a:buFont typeface="Lucida Grande" pitchFamily="-65" charset="0"/>
              <a:buChar char="‣"/>
              <a:defRPr/>
            </a:pPr>
            <a:r>
              <a:rPr lang="en-US" dirty="0" smtClean="0">
                <a:solidFill>
                  <a:srgbClr val="FF6600"/>
                </a:solidFill>
              </a:rPr>
              <a:t>NOTE: </a:t>
            </a:r>
            <a:r>
              <a:rPr lang="en-US" dirty="0" smtClean="0"/>
              <a:t>everything in the curly braces is called a "</a:t>
            </a:r>
            <a:r>
              <a:rPr lang="en-US" b="1" dirty="0" smtClean="0"/>
              <a:t>declaration block</a:t>
            </a:r>
            <a:r>
              <a:rPr lang="en-US" dirty="0" smtClean="0"/>
              <a:t>," as in { color:#333333 }</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solidFill>
                  <a:srgbClr val="E3422A"/>
                </a:solidFill>
                <a:effectLst>
                  <a:outerShdw blurRad="50800" dist="38100" dir="2700000" algn="tl" rotWithShape="0">
                    <a:srgbClr val="000000">
                      <a:alpha val="43000"/>
                    </a:srgbClr>
                  </a:outerShdw>
                  <a:reflection stA="0" endPos="0" dir="5400000" sy="-100000" algn="bl" rotWithShape="0"/>
                </a:effectLst>
                <a:latin typeface="Futura Condensed"/>
                <a:cs typeface="Futura Condensed"/>
              </a:rPr>
              <a:t>CSS Rules</a:t>
            </a:r>
          </a:p>
          <a:p>
            <a:r>
              <a:rPr lang="en-US" sz="1400" dirty="0" smtClean="0">
                <a:latin typeface="Gill Sans"/>
                <a:cs typeface="Gill Sans"/>
              </a:rPr>
              <a:t>Here is a simple example of a</a:t>
            </a:r>
            <a:r>
              <a:rPr lang="en-US" sz="1400" b="1" dirty="0" smtClean="0">
                <a:latin typeface="Gill Sans"/>
                <a:cs typeface="Gill Sans"/>
              </a:rPr>
              <a:t> CSS rule</a:t>
            </a:r>
            <a:r>
              <a:rPr lang="en-US" sz="1400" dirty="0" smtClean="0">
                <a:latin typeface="Gill Sans"/>
                <a:cs typeface="Gill Sans"/>
              </a:rPr>
              <a:t>:</a:t>
            </a:r>
          </a:p>
          <a:p>
            <a:pPr>
              <a:lnSpc>
                <a:spcPts val="3000"/>
              </a:lnSpc>
              <a:spcBef>
                <a:spcPts val="2000"/>
              </a:spcBef>
              <a:spcAft>
                <a:spcPts val="2000"/>
              </a:spcAft>
            </a:pPr>
            <a:r>
              <a:rPr lang="en-US" sz="1600" b="1" dirty="0" smtClean="0">
                <a:solidFill>
                  <a:srgbClr val="EA157A"/>
                </a:solidFill>
                <a:latin typeface="Gill Sans"/>
                <a:cs typeface="Gill Sans"/>
              </a:rPr>
              <a:t>	</a:t>
            </a:r>
            <a:r>
              <a:rPr lang="en-US" sz="1800" b="1" dirty="0" smtClean="0">
                <a:solidFill>
                  <a:srgbClr val="EA157A"/>
                </a:solidFill>
                <a:latin typeface="Gill Sans"/>
                <a:cs typeface="Gill Sans"/>
              </a:rPr>
              <a:t>p</a:t>
            </a:r>
            <a:r>
              <a:rPr lang="en-US" sz="1800" b="1" dirty="0" smtClean="0">
                <a:solidFill>
                  <a:schemeClr val="accent2"/>
                </a:solidFill>
                <a:latin typeface="Gill Sans"/>
                <a:cs typeface="Gill Sans"/>
              </a:rPr>
              <a:t> </a:t>
            </a:r>
            <a:r>
              <a:rPr lang="en-US" sz="1800" b="1" dirty="0" smtClean="0">
                <a:solidFill>
                  <a:srgbClr val="FEB80A"/>
                </a:solidFill>
                <a:latin typeface="Gill Sans"/>
                <a:cs typeface="Gill Sans"/>
              </a:rPr>
              <a:t>{</a:t>
            </a:r>
            <a:r>
              <a:rPr lang="en-US" sz="1800" b="1" dirty="0" smtClean="0">
                <a:solidFill>
                  <a:schemeClr val="accent2"/>
                </a:solidFill>
                <a:latin typeface="Gill Sans"/>
                <a:cs typeface="Gill Sans"/>
              </a:rPr>
              <a:t> </a:t>
            </a:r>
            <a:r>
              <a:rPr lang="en-US" sz="1800" b="1" dirty="0" smtClean="0">
                <a:solidFill>
                  <a:srgbClr val="3366FF"/>
                </a:solidFill>
                <a:latin typeface="Gill Sans"/>
                <a:cs typeface="Gill Sans"/>
              </a:rPr>
              <a:t>color:</a:t>
            </a:r>
            <a:r>
              <a:rPr lang="en-US" sz="1800" b="1" dirty="0" smtClean="0">
                <a:latin typeface="Gill Sans"/>
                <a:cs typeface="Gill Sans"/>
              </a:rPr>
              <a:t> </a:t>
            </a:r>
            <a:r>
              <a:rPr lang="en-US" sz="1800" b="1" dirty="0" smtClean="0">
                <a:solidFill>
                  <a:schemeClr val="accent4">
                    <a:lumMod val="40000"/>
                    <a:lumOff val="60000"/>
                  </a:schemeClr>
                </a:solidFill>
                <a:latin typeface="Gill Sans"/>
                <a:cs typeface="Gill Sans"/>
              </a:rPr>
              <a:t>#333333</a:t>
            </a:r>
            <a:r>
              <a:rPr lang="en-US" sz="1800" b="1" dirty="0" smtClean="0">
                <a:solidFill>
                  <a:schemeClr val="tx1">
                    <a:lumMod val="50000"/>
                  </a:schemeClr>
                </a:solidFill>
                <a:latin typeface="Gill Sans"/>
                <a:cs typeface="Gill Sans"/>
              </a:rPr>
              <a:t>;</a:t>
            </a:r>
            <a:r>
              <a:rPr lang="en-US" sz="1800" b="1" dirty="0" smtClean="0">
                <a:solidFill>
                  <a:srgbClr val="EA157A"/>
                </a:solidFill>
                <a:latin typeface="Gill Sans"/>
                <a:cs typeface="Gill Sans"/>
              </a:rPr>
              <a:t> </a:t>
            </a:r>
            <a:r>
              <a:rPr lang="en-US" sz="1800" b="1" dirty="0" smtClean="0">
                <a:solidFill>
                  <a:srgbClr val="FEB80A"/>
                </a:solidFill>
                <a:latin typeface="Gill Sans"/>
                <a:cs typeface="Gill Sans"/>
              </a:rPr>
              <a:t>}</a:t>
            </a:r>
            <a:endParaRPr lang="en-US" sz="1800" dirty="0" smtClean="0">
              <a:solidFill>
                <a:srgbClr val="FEB80A"/>
              </a:solidFill>
              <a:latin typeface="Gill Sans"/>
              <a:cs typeface="Gill Sans"/>
            </a:endParaRPr>
          </a:p>
          <a:p>
            <a:r>
              <a:rPr lang="en-US" sz="1400" dirty="0" smtClean="0">
                <a:latin typeface="Gill Sans"/>
                <a:cs typeface="Gill Sans"/>
              </a:rPr>
              <a:t>Here's the anatomical breakdown:</a:t>
            </a:r>
            <a:endParaRPr lang="en-US" sz="1400" dirty="0" smtClean="0">
              <a:solidFill>
                <a:srgbClr val="E3422A"/>
              </a:solidFill>
              <a:effectLst>
                <a:outerShdw blurRad="50800" dist="38100" dir="2700000" algn="tl" rotWithShape="0">
                  <a:srgbClr val="000000">
                    <a:alpha val="43000"/>
                  </a:srgbClr>
                </a:outerShdw>
                <a:reflection stA="0" endPos="0" dir="5400000" sy="-100000" algn="bl" rotWithShape="0"/>
              </a:effectLst>
              <a:latin typeface="Futura Condensed"/>
              <a:cs typeface="Futura Condensed"/>
            </a:endParaRPr>
          </a:p>
          <a:p>
            <a:pPr marL="960120" indent="-190500">
              <a:spcBef>
                <a:spcPts val="2500"/>
              </a:spcBef>
              <a:buSzPct val="60000"/>
              <a:buFont typeface="Lucida Grande" pitchFamily="-65" charset="0"/>
              <a:buChar char="‣"/>
              <a:defRPr/>
            </a:pPr>
            <a:r>
              <a:rPr lang="en-US" b="1" dirty="0" smtClean="0">
                <a:solidFill>
                  <a:schemeClr val="accent2"/>
                </a:solidFill>
              </a:rPr>
              <a:t>p</a:t>
            </a:r>
            <a:r>
              <a:rPr lang="en-US" dirty="0" smtClean="0">
                <a:solidFill>
                  <a:schemeClr val="accent2"/>
                </a:solidFill>
              </a:rPr>
              <a:t> = selector</a:t>
            </a:r>
          </a:p>
          <a:p>
            <a:pPr marL="960120" indent="-190500">
              <a:spcBef>
                <a:spcPts val="2500"/>
              </a:spcBef>
              <a:buSzPct val="60000"/>
              <a:buFont typeface="Lucida Grande" pitchFamily="-65" charset="0"/>
              <a:buChar char="‣"/>
              <a:defRPr/>
            </a:pPr>
            <a:r>
              <a:rPr lang="en-US" b="1" dirty="0" smtClean="0">
                <a:solidFill>
                  <a:srgbClr val="FEB80A"/>
                </a:solidFill>
              </a:rPr>
              <a:t>{</a:t>
            </a:r>
            <a:r>
              <a:rPr lang="en-US" dirty="0" smtClean="0">
                <a:solidFill>
                  <a:srgbClr val="FEB80A"/>
                </a:solidFill>
              </a:rPr>
              <a:t> = opening curly brace to the rule's statement</a:t>
            </a:r>
          </a:p>
          <a:p>
            <a:pPr marL="960120" indent="-190500">
              <a:spcBef>
                <a:spcPts val="2500"/>
              </a:spcBef>
              <a:buSzPct val="60000"/>
              <a:buFont typeface="Lucida Grande" pitchFamily="-65" charset="0"/>
              <a:buChar char="‣"/>
              <a:defRPr/>
            </a:pPr>
            <a:r>
              <a:rPr lang="en-US" b="1" dirty="0" smtClean="0">
                <a:solidFill>
                  <a:srgbClr val="3366FF"/>
                </a:solidFill>
              </a:rPr>
              <a:t>color</a:t>
            </a:r>
            <a:r>
              <a:rPr lang="en-US" dirty="0" smtClean="0">
                <a:solidFill>
                  <a:srgbClr val="3366FF"/>
                </a:solidFill>
              </a:rPr>
              <a:t> = property of the selector</a:t>
            </a:r>
          </a:p>
          <a:p>
            <a:pPr marL="960120" indent="-190500">
              <a:spcBef>
                <a:spcPts val="2500"/>
              </a:spcBef>
              <a:buSzPct val="60000"/>
              <a:buFont typeface="Lucida Grande" pitchFamily="-65" charset="0"/>
              <a:buChar char="‣"/>
              <a:defRPr/>
            </a:pPr>
            <a:r>
              <a:rPr lang="en-US" b="1" dirty="0" smtClean="0">
                <a:solidFill>
                  <a:srgbClr val="AFDDFF"/>
                </a:solidFill>
              </a:rPr>
              <a:t>#333333</a:t>
            </a:r>
            <a:r>
              <a:rPr lang="en-US" dirty="0" smtClean="0">
                <a:solidFill>
                  <a:srgbClr val="AFDDFF"/>
                </a:solidFill>
              </a:rPr>
              <a:t> = value of the property (as a </a:t>
            </a:r>
            <a:r>
              <a:rPr lang="en-US" dirty="0" err="1" smtClean="0">
                <a:solidFill>
                  <a:srgbClr val="AFDDFF"/>
                </a:solidFill>
              </a:rPr>
              <a:t>hexidecimal</a:t>
            </a:r>
            <a:r>
              <a:rPr lang="en-US" dirty="0" smtClean="0">
                <a:solidFill>
                  <a:srgbClr val="AFDDFF"/>
                </a:solidFill>
              </a:rPr>
              <a:t> number, this is a dark grey color)</a:t>
            </a:r>
          </a:p>
          <a:p>
            <a:pPr marL="960120" indent="-190500">
              <a:spcBef>
                <a:spcPts val="2500"/>
              </a:spcBef>
              <a:buSzPct val="60000"/>
              <a:buFont typeface="Lucida Grande" pitchFamily="-65" charset="0"/>
              <a:buChar char="‣"/>
              <a:defRPr/>
            </a:pPr>
            <a:r>
              <a:rPr lang="en-US" b="1" dirty="0" smtClean="0">
                <a:solidFill>
                  <a:schemeClr val="tx1">
                    <a:lumMod val="75000"/>
                  </a:schemeClr>
                </a:solidFill>
              </a:rPr>
              <a:t>; </a:t>
            </a:r>
            <a:r>
              <a:rPr lang="en-US" dirty="0" smtClean="0">
                <a:solidFill>
                  <a:schemeClr val="tx1">
                    <a:lumMod val="75000"/>
                  </a:schemeClr>
                </a:solidFill>
              </a:rPr>
              <a:t>= terminator for the property</a:t>
            </a:r>
          </a:p>
          <a:p>
            <a:pPr marL="960120" indent="-190500">
              <a:spcBef>
                <a:spcPts val="2500"/>
              </a:spcBef>
              <a:buSzPct val="60000"/>
              <a:buFont typeface="Lucida Grande" pitchFamily="-65" charset="0"/>
              <a:buChar char="‣"/>
              <a:defRPr/>
            </a:pPr>
            <a:r>
              <a:rPr lang="en-US" b="1" dirty="0" smtClean="0">
                <a:solidFill>
                  <a:srgbClr val="FEB80A"/>
                </a:solidFill>
              </a:rPr>
              <a:t>}</a:t>
            </a:r>
            <a:r>
              <a:rPr lang="en-US" dirty="0" smtClean="0">
                <a:solidFill>
                  <a:srgbClr val="FEB80A"/>
                </a:solidFill>
              </a:rPr>
              <a:t> = end curly brace to close the rule's statement.</a:t>
            </a:r>
          </a:p>
          <a:p>
            <a:pPr marL="960120" indent="-190500">
              <a:spcBef>
                <a:spcPts val="2500"/>
              </a:spcBef>
              <a:buSzPct val="60000"/>
              <a:buFont typeface="Lucida Grande" pitchFamily="-65" charset="0"/>
              <a:buChar char="‣"/>
              <a:defRPr/>
            </a:pPr>
            <a:r>
              <a:rPr lang="en-US" dirty="0" smtClean="0">
                <a:solidFill>
                  <a:srgbClr val="FF6600"/>
                </a:solidFill>
              </a:rPr>
              <a:t>NOTE: </a:t>
            </a:r>
            <a:r>
              <a:rPr lang="en-US" dirty="0" smtClean="0"/>
              <a:t>everything in the curly braces is called a "</a:t>
            </a:r>
            <a:r>
              <a:rPr lang="en-US" b="1" dirty="0" smtClean="0"/>
              <a:t>declaration block</a:t>
            </a:r>
            <a:r>
              <a:rPr lang="en-US" dirty="0" smtClean="0"/>
              <a:t>," as in { color:#333333 }</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solidFill>
                  <a:srgbClr val="E3422A"/>
                </a:solidFill>
                <a:effectLst>
                  <a:outerShdw blurRad="50800" dist="38100" dir="2700000" algn="tl" rotWithShape="0">
                    <a:srgbClr val="000000">
                      <a:alpha val="43000"/>
                    </a:srgbClr>
                  </a:outerShdw>
                  <a:reflection stA="0" endPos="0" dir="5400000" sy="-100000" algn="bl" rotWithShape="0"/>
                </a:effectLst>
                <a:latin typeface="Futura Condensed"/>
                <a:cs typeface="Futura Condensed"/>
              </a:rPr>
              <a:t>CSS Rules</a:t>
            </a:r>
          </a:p>
          <a:p>
            <a:r>
              <a:rPr lang="en-US" sz="1400" dirty="0" smtClean="0">
                <a:latin typeface="Gill Sans"/>
                <a:cs typeface="Gill Sans"/>
              </a:rPr>
              <a:t>Here is a simple example of a</a:t>
            </a:r>
            <a:r>
              <a:rPr lang="en-US" sz="1400" b="1" dirty="0" smtClean="0">
                <a:latin typeface="Gill Sans"/>
                <a:cs typeface="Gill Sans"/>
              </a:rPr>
              <a:t> CSS rule</a:t>
            </a:r>
            <a:r>
              <a:rPr lang="en-US" sz="1400" dirty="0" smtClean="0">
                <a:latin typeface="Gill Sans"/>
                <a:cs typeface="Gill Sans"/>
              </a:rPr>
              <a:t>:</a:t>
            </a:r>
          </a:p>
          <a:p>
            <a:pPr>
              <a:lnSpc>
                <a:spcPts val="3000"/>
              </a:lnSpc>
              <a:spcBef>
                <a:spcPts val="2000"/>
              </a:spcBef>
              <a:spcAft>
                <a:spcPts val="2000"/>
              </a:spcAft>
            </a:pPr>
            <a:r>
              <a:rPr lang="en-US" sz="1600" b="1" dirty="0" smtClean="0">
                <a:solidFill>
                  <a:srgbClr val="EA157A"/>
                </a:solidFill>
                <a:latin typeface="Gill Sans"/>
                <a:cs typeface="Gill Sans"/>
              </a:rPr>
              <a:t>	</a:t>
            </a:r>
            <a:r>
              <a:rPr lang="en-US" sz="1800" b="1" dirty="0" smtClean="0">
                <a:solidFill>
                  <a:srgbClr val="EA157A"/>
                </a:solidFill>
                <a:latin typeface="Gill Sans"/>
                <a:cs typeface="Gill Sans"/>
              </a:rPr>
              <a:t>p</a:t>
            </a:r>
            <a:r>
              <a:rPr lang="en-US" sz="1800" b="1" dirty="0" smtClean="0">
                <a:solidFill>
                  <a:schemeClr val="accent2"/>
                </a:solidFill>
                <a:latin typeface="Gill Sans"/>
                <a:cs typeface="Gill Sans"/>
              </a:rPr>
              <a:t> </a:t>
            </a:r>
            <a:r>
              <a:rPr lang="en-US" sz="1800" b="1" dirty="0" smtClean="0">
                <a:solidFill>
                  <a:srgbClr val="FEB80A"/>
                </a:solidFill>
                <a:latin typeface="Gill Sans"/>
                <a:cs typeface="Gill Sans"/>
              </a:rPr>
              <a:t>{</a:t>
            </a:r>
            <a:r>
              <a:rPr lang="en-US" sz="1800" b="1" dirty="0" smtClean="0">
                <a:solidFill>
                  <a:schemeClr val="accent2"/>
                </a:solidFill>
                <a:latin typeface="Gill Sans"/>
                <a:cs typeface="Gill Sans"/>
              </a:rPr>
              <a:t> </a:t>
            </a:r>
            <a:r>
              <a:rPr lang="en-US" sz="1800" b="1" dirty="0" smtClean="0">
                <a:solidFill>
                  <a:srgbClr val="3366FF"/>
                </a:solidFill>
                <a:latin typeface="Gill Sans"/>
                <a:cs typeface="Gill Sans"/>
              </a:rPr>
              <a:t>color:</a:t>
            </a:r>
            <a:r>
              <a:rPr lang="en-US" sz="1800" b="1" dirty="0" smtClean="0">
                <a:latin typeface="Gill Sans"/>
                <a:cs typeface="Gill Sans"/>
              </a:rPr>
              <a:t> </a:t>
            </a:r>
            <a:r>
              <a:rPr lang="en-US" sz="1800" b="1" dirty="0" smtClean="0">
                <a:solidFill>
                  <a:schemeClr val="accent4">
                    <a:lumMod val="40000"/>
                    <a:lumOff val="60000"/>
                  </a:schemeClr>
                </a:solidFill>
                <a:latin typeface="Gill Sans"/>
                <a:cs typeface="Gill Sans"/>
              </a:rPr>
              <a:t>#333333</a:t>
            </a:r>
            <a:r>
              <a:rPr lang="en-US" sz="1800" b="1" dirty="0" smtClean="0">
                <a:solidFill>
                  <a:schemeClr val="tx1">
                    <a:lumMod val="50000"/>
                  </a:schemeClr>
                </a:solidFill>
                <a:latin typeface="Gill Sans"/>
                <a:cs typeface="Gill Sans"/>
              </a:rPr>
              <a:t>;</a:t>
            </a:r>
            <a:r>
              <a:rPr lang="en-US" sz="1800" b="1" dirty="0" smtClean="0">
                <a:solidFill>
                  <a:srgbClr val="EA157A"/>
                </a:solidFill>
                <a:latin typeface="Gill Sans"/>
                <a:cs typeface="Gill Sans"/>
              </a:rPr>
              <a:t> </a:t>
            </a:r>
            <a:r>
              <a:rPr lang="en-US" sz="1800" b="1" dirty="0" smtClean="0">
                <a:solidFill>
                  <a:srgbClr val="FEB80A"/>
                </a:solidFill>
                <a:latin typeface="Gill Sans"/>
                <a:cs typeface="Gill Sans"/>
              </a:rPr>
              <a:t>}</a:t>
            </a:r>
            <a:endParaRPr lang="en-US" sz="1800" dirty="0" smtClean="0">
              <a:solidFill>
                <a:srgbClr val="FEB80A"/>
              </a:solidFill>
              <a:latin typeface="Gill Sans"/>
              <a:cs typeface="Gill Sans"/>
            </a:endParaRPr>
          </a:p>
          <a:p>
            <a:r>
              <a:rPr lang="en-US" sz="1400" dirty="0" smtClean="0">
                <a:latin typeface="Gill Sans"/>
                <a:cs typeface="Gill Sans"/>
              </a:rPr>
              <a:t>Here's the anatomical breakdown:</a:t>
            </a:r>
            <a:endParaRPr lang="en-US" sz="1400" dirty="0" smtClean="0">
              <a:solidFill>
                <a:srgbClr val="E3422A"/>
              </a:solidFill>
              <a:effectLst>
                <a:outerShdw blurRad="50800" dist="38100" dir="2700000" algn="tl" rotWithShape="0">
                  <a:srgbClr val="000000">
                    <a:alpha val="43000"/>
                  </a:srgbClr>
                </a:outerShdw>
                <a:reflection stA="0" endPos="0" dir="5400000" sy="-100000" algn="bl" rotWithShape="0"/>
              </a:effectLst>
              <a:latin typeface="Futura Condensed"/>
              <a:cs typeface="Futura Condensed"/>
            </a:endParaRPr>
          </a:p>
          <a:p>
            <a:pPr marL="960120" indent="-190500">
              <a:spcBef>
                <a:spcPts val="2500"/>
              </a:spcBef>
              <a:buSzPct val="60000"/>
              <a:buFont typeface="Lucida Grande" pitchFamily="-65" charset="0"/>
              <a:buChar char="‣"/>
              <a:defRPr/>
            </a:pPr>
            <a:r>
              <a:rPr lang="en-US" b="1" dirty="0" smtClean="0">
                <a:solidFill>
                  <a:schemeClr val="accent2"/>
                </a:solidFill>
              </a:rPr>
              <a:t>p</a:t>
            </a:r>
            <a:r>
              <a:rPr lang="en-US" dirty="0" smtClean="0">
                <a:solidFill>
                  <a:schemeClr val="accent2"/>
                </a:solidFill>
              </a:rPr>
              <a:t> = selector</a:t>
            </a:r>
          </a:p>
          <a:p>
            <a:pPr marL="960120" indent="-190500">
              <a:spcBef>
                <a:spcPts val="2500"/>
              </a:spcBef>
              <a:buSzPct val="60000"/>
              <a:buFont typeface="Lucida Grande" pitchFamily="-65" charset="0"/>
              <a:buChar char="‣"/>
              <a:defRPr/>
            </a:pPr>
            <a:r>
              <a:rPr lang="en-US" b="1" dirty="0" smtClean="0">
                <a:solidFill>
                  <a:srgbClr val="FEB80A"/>
                </a:solidFill>
              </a:rPr>
              <a:t>{</a:t>
            </a:r>
            <a:r>
              <a:rPr lang="en-US" dirty="0" smtClean="0">
                <a:solidFill>
                  <a:srgbClr val="FEB80A"/>
                </a:solidFill>
              </a:rPr>
              <a:t> = opening curly brace to the rule's statement</a:t>
            </a:r>
          </a:p>
          <a:p>
            <a:pPr marL="960120" indent="-190500">
              <a:spcBef>
                <a:spcPts val="2500"/>
              </a:spcBef>
              <a:buSzPct val="60000"/>
              <a:buFont typeface="Lucida Grande" pitchFamily="-65" charset="0"/>
              <a:buChar char="‣"/>
              <a:defRPr/>
            </a:pPr>
            <a:r>
              <a:rPr lang="en-US" b="1" dirty="0" smtClean="0">
                <a:solidFill>
                  <a:srgbClr val="3366FF"/>
                </a:solidFill>
              </a:rPr>
              <a:t>color</a:t>
            </a:r>
            <a:r>
              <a:rPr lang="en-US" dirty="0" smtClean="0">
                <a:solidFill>
                  <a:srgbClr val="3366FF"/>
                </a:solidFill>
              </a:rPr>
              <a:t> = property of the selector</a:t>
            </a:r>
          </a:p>
          <a:p>
            <a:pPr marL="960120" indent="-190500">
              <a:spcBef>
                <a:spcPts val="2500"/>
              </a:spcBef>
              <a:buSzPct val="60000"/>
              <a:buFont typeface="Lucida Grande" pitchFamily="-65" charset="0"/>
              <a:buChar char="‣"/>
              <a:defRPr/>
            </a:pPr>
            <a:r>
              <a:rPr lang="en-US" b="1" dirty="0" smtClean="0">
                <a:solidFill>
                  <a:srgbClr val="AFDDFF"/>
                </a:solidFill>
              </a:rPr>
              <a:t>#333333</a:t>
            </a:r>
            <a:r>
              <a:rPr lang="en-US" dirty="0" smtClean="0">
                <a:solidFill>
                  <a:srgbClr val="AFDDFF"/>
                </a:solidFill>
              </a:rPr>
              <a:t> = value of the property (as a </a:t>
            </a:r>
            <a:r>
              <a:rPr lang="en-US" dirty="0" err="1" smtClean="0">
                <a:solidFill>
                  <a:srgbClr val="AFDDFF"/>
                </a:solidFill>
              </a:rPr>
              <a:t>hexidecimal</a:t>
            </a:r>
            <a:r>
              <a:rPr lang="en-US" dirty="0" smtClean="0">
                <a:solidFill>
                  <a:srgbClr val="AFDDFF"/>
                </a:solidFill>
              </a:rPr>
              <a:t> number, this is a dark grey color)</a:t>
            </a:r>
          </a:p>
          <a:p>
            <a:pPr marL="960120" indent="-190500">
              <a:spcBef>
                <a:spcPts val="2500"/>
              </a:spcBef>
              <a:buSzPct val="60000"/>
              <a:buFont typeface="Lucida Grande" pitchFamily="-65" charset="0"/>
              <a:buChar char="‣"/>
              <a:defRPr/>
            </a:pPr>
            <a:r>
              <a:rPr lang="en-US" b="1" dirty="0" smtClean="0">
                <a:solidFill>
                  <a:schemeClr val="tx1">
                    <a:lumMod val="75000"/>
                  </a:schemeClr>
                </a:solidFill>
              </a:rPr>
              <a:t>; </a:t>
            </a:r>
            <a:r>
              <a:rPr lang="en-US" dirty="0" smtClean="0">
                <a:solidFill>
                  <a:schemeClr val="tx1">
                    <a:lumMod val="75000"/>
                  </a:schemeClr>
                </a:solidFill>
              </a:rPr>
              <a:t>= terminator for the property</a:t>
            </a:r>
          </a:p>
          <a:p>
            <a:pPr marL="960120" indent="-190500">
              <a:spcBef>
                <a:spcPts val="2500"/>
              </a:spcBef>
              <a:buSzPct val="60000"/>
              <a:buFont typeface="Lucida Grande" pitchFamily="-65" charset="0"/>
              <a:buChar char="‣"/>
              <a:defRPr/>
            </a:pPr>
            <a:r>
              <a:rPr lang="en-US" b="1" dirty="0" smtClean="0">
                <a:solidFill>
                  <a:srgbClr val="FEB80A"/>
                </a:solidFill>
              </a:rPr>
              <a:t>}</a:t>
            </a:r>
            <a:r>
              <a:rPr lang="en-US" dirty="0" smtClean="0">
                <a:solidFill>
                  <a:srgbClr val="FEB80A"/>
                </a:solidFill>
              </a:rPr>
              <a:t> = end curly brace to close the rule's statement.</a:t>
            </a:r>
          </a:p>
          <a:p>
            <a:pPr marL="960120" indent="-190500">
              <a:spcBef>
                <a:spcPts val="2500"/>
              </a:spcBef>
              <a:buSzPct val="60000"/>
              <a:buFont typeface="Lucida Grande" pitchFamily="-65" charset="0"/>
              <a:buChar char="‣"/>
              <a:defRPr/>
            </a:pPr>
            <a:r>
              <a:rPr lang="en-US" dirty="0" smtClean="0">
                <a:solidFill>
                  <a:srgbClr val="FF6600"/>
                </a:solidFill>
              </a:rPr>
              <a:t>NOTE: </a:t>
            </a:r>
            <a:r>
              <a:rPr lang="en-US" dirty="0" smtClean="0"/>
              <a:t>everything in the curly braces is called a "</a:t>
            </a:r>
            <a:r>
              <a:rPr lang="en-US" b="1" dirty="0" smtClean="0"/>
              <a:t>declaration block</a:t>
            </a:r>
            <a:r>
              <a:rPr lang="en-US" dirty="0" smtClean="0"/>
              <a:t>," as in { color:#333333 }</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solidFill>
                  <a:srgbClr val="E3422A"/>
                </a:solidFill>
                <a:effectLst>
                  <a:outerShdw blurRad="50800" dist="38100" dir="2700000" algn="tl" rotWithShape="0">
                    <a:srgbClr val="000000">
                      <a:alpha val="43000"/>
                    </a:srgbClr>
                  </a:outerShdw>
                  <a:reflection stA="0" endPos="0" dir="5400000" sy="-100000" algn="bl" rotWithShape="0"/>
                </a:effectLst>
                <a:latin typeface="Futura Condensed"/>
                <a:cs typeface="Futura Condensed"/>
              </a:rPr>
              <a:t>CSS Rules</a:t>
            </a:r>
          </a:p>
          <a:p>
            <a:r>
              <a:rPr lang="en-US" sz="1400" dirty="0" smtClean="0">
                <a:latin typeface="Gill Sans"/>
                <a:cs typeface="Gill Sans"/>
              </a:rPr>
              <a:t>Here is a simple example of a</a:t>
            </a:r>
            <a:r>
              <a:rPr lang="en-US" sz="1400" b="1" dirty="0" smtClean="0">
                <a:latin typeface="Gill Sans"/>
                <a:cs typeface="Gill Sans"/>
              </a:rPr>
              <a:t> CSS rule</a:t>
            </a:r>
            <a:r>
              <a:rPr lang="en-US" sz="1400" dirty="0" smtClean="0">
                <a:latin typeface="Gill Sans"/>
                <a:cs typeface="Gill Sans"/>
              </a:rPr>
              <a:t>:</a:t>
            </a:r>
          </a:p>
          <a:p>
            <a:pPr>
              <a:lnSpc>
                <a:spcPts val="3000"/>
              </a:lnSpc>
              <a:spcBef>
                <a:spcPts val="2000"/>
              </a:spcBef>
              <a:spcAft>
                <a:spcPts val="2000"/>
              </a:spcAft>
            </a:pPr>
            <a:r>
              <a:rPr lang="en-US" sz="1600" b="1" dirty="0" smtClean="0">
                <a:solidFill>
                  <a:srgbClr val="EA157A"/>
                </a:solidFill>
                <a:latin typeface="Gill Sans"/>
                <a:cs typeface="Gill Sans"/>
              </a:rPr>
              <a:t>	</a:t>
            </a:r>
            <a:r>
              <a:rPr lang="en-US" sz="1800" b="1" dirty="0" smtClean="0">
                <a:solidFill>
                  <a:srgbClr val="EA157A"/>
                </a:solidFill>
                <a:latin typeface="Gill Sans"/>
                <a:cs typeface="Gill Sans"/>
              </a:rPr>
              <a:t>p</a:t>
            </a:r>
            <a:r>
              <a:rPr lang="en-US" sz="1800" b="1" dirty="0" smtClean="0">
                <a:solidFill>
                  <a:schemeClr val="accent2"/>
                </a:solidFill>
                <a:latin typeface="Gill Sans"/>
                <a:cs typeface="Gill Sans"/>
              </a:rPr>
              <a:t> </a:t>
            </a:r>
            <a:r>
              <a:rPr lang="en-US" sz="1800" b="1" dirty="0" smtClean="0">
                <a:solidFill>
                  <a:srgbClr val="FEB80A"/>
                </a:solidFill>
                <a:latin typeface="Gill Sans"/>
                <a:cs typeface="Gill Sans"/>
              </a:rPr>
              <a:t>{</a:t>
            </a:r>
            <a:r>
              <a:rPr lang="en-US" sz="1800" b="1" dirty="0" smtClean="0">
                <a:solidFill>
                  <a:schemeClr val="accent2"/>
                </a:solidFill>
                <a:latin typeface="Gill Sans"/>
                <a:cs typeface="Gill Sans"/>
              </a:rPr>
              <a:t> </a:t>
            </a:r>
            <a:r>
              <a:rPr lang="en-US" sz="1800" b="1" dirty="0" smtClean="0">
                <a:solidFill>
                  <a:srgbClr val="3366FF"/>
                </a:solidFill>
                <a:latin typeface="Gill Sans"/>
                <a:cs typeface="Gill Sans"/>
              </a:rPr>
              <a:t>color:</a:t>
            </a:r>
            <a:r>
              <a:rPr lang="en-US" sz="1800" b="1" dirty="0" smtClean="0">
                <a:latin typeface="Gill Sans"/>
                <a:cs typeface="Gill Sans"/>
              </a:rPr>
              <a:t> </a:t>
            </a:r>
            <a:r>
              <a:rPr lang="en-US" sz="1800" b="1" dirty="0" smtClean="0">
                <a:solidFill>
                  <a:schemeClr val="accent4">
                    <a:lumMod val="40000"/>
                    <a:lumOff val="60000"/>
                  </a:schemeClr>
                </a:solidFill>
                <a:latin typeface="Gill Sans"/>
                <a:cs typeface="Gill Sans"/>
              </a:rPr>
              <a:t>#333333</a:t>
            </a:r>
            <a:r>
              <a:rPr lang="en-US" sz="1800" b="1" dirty="0" smtClean="0">
                <a:solidFill>
                  <a:schemeClr val="tx1">
                    <a:lumMod val="50000"/>
                  </a:schemeClr>
                </a:solidFill>
                <a:latin typeface="Gill Sans"/>
                <a:cs typeface="Gill Sans"/>
              </a:rPr>
              <a:t>;</a:t>
            </a:r>
            <a:r>
              <a:rPr lang="en-US" sz="1800" b="1" dirty="0" smtClean="0">
                <a:solidFill>
                  <a:srgbClr val="EA157A"/>
                </a:solidFill>
                <a:latin typeface="Gill Sans"/>
                <a:cs typeface="Gill Sans"/>
              </a:rPr>
              <a:t> </a:t>
            </a:r>
            <a:r>
              <a:rPr lang="en-US" sz="1800" b="1" dirty="0" smtClean="0">
                <a:solidFill>
                  <a:srgbClr val="FEB80A"/>
                </a:solidFill>
                <a:latin typeface="Gill Sans"/>
                <a:cs typeface="Gill Sans"/>
              </a:rPr>
              <a:t>}</a:t>
            </a:r>
            <a:endParaRPr lang="en-US" sz="1800" dirty="0" smtClean="0">
              <a:solidFill>
                <a:srgbClr val="FEB80A"/>
              </a:solidFill>
              <a:latin typeface="Gill Sans"/>
              <a:cs typeface="Gill Sans"/>
            </a:endParaRPr>
          </a:p>
          <a:p>
            <a:r>
              <a:rPr lang="en-US" sz="1400" dirty="0" smtClean="0">
                <a:latin typeface="Gill Sans"/>
                <a:cs typeface="Gill Sans"/>
              </a:rPr>
              <a:t>Here's the anatomical breakdown:</a:t>
            </a:r>
            <a:endParaRPr lang="en-US" sz="1400" dirty="0" smtClean="0">
              <a:solidFill>
                <a:srgbClr val="E3422A"/>
              </a:solidFill>
              <a:effectLst>
                <a:outerShdw blurRad="50800" dist="38100" dir="2700000" algn="tl" rotWithShape="0">
                  <a:srgbClr val="000000">
                    <a:alpha val="43000"/>
                  </a:srgbClr>
                </a:outerShdw>
                <a:reflection stA="0" endPos="0" dir="5400000" sy="-100000" algn="bl" rotWithShape="0"/>
              </a:effectLst>
              <a:latin typeface="Futura Condensed"/>
              <a:cs typeface="Futura Condensed"/>
            </a:endParaRPr>
          </a:p>
          <a:p>
            <a:pPr marL="960120" indent="-190500">
              <a:spcBef>
                <a:spcPts val="2500"/>
              </a:spcBef>
              <a:buSzPct val="60000"/>
              <a:buFont typeface="Lucida Grande" pitchFamily="-65" charset="0"/>
              <a:buChar char="‣"/>
              <a:defRPr/>
            </a:pPr>
            <a:r>
              <a:rPr lang="en-US" b="1" dirty="0" smtClean="0">
                <a:solidFill>
                  <a:schemeClr val="accent2"/>
                </a:solidFill>
              </a:rPr>
              <a:t>p</a:t>
            </a:r>
            <a:r>
              <a:rPr lang="en-US" dirty="0" smtClean="0">
                <a:solidFill>
                  <a:schemeClr val="accent2"/>
                </a:solidFill>
              </a:rPr>
              <a:t> = selector</a:t>
            </a:r>
          </a:p>
          <a:p>
            <a:pPr marL="960120" indent="-190500">
              <a:spcBef>
                <a:spcPts val="2500"/>
              </a:spcBef>
              <a:buSzPct val="60000"/>
              <a:buFont typeface="Lucida Grande" pitchFamily="-65" charset="0"/>
              <a:buChar char="‣"/>
              <a:defRPr/>
            </a:pPr>
            <a:r>
              <a:rPr lang="en-US" b="1" dirty="0" smtClean="0">
                <a:solidFill>
                  <a:srgbClr val="FEB80A"/>
                </a:solidFill>
              </a:rPr>
              <a:t>{</a:t>
            </a:r>
            <a:r>
              <a:rPr lang="en-US" dirty="0" smtClean="0">
                <a:solidFill>
                  <a:srgbClr val="FEB80A"/>
                </a:solidFill>
              </a:rPr>
              <a:t> = opening curly brace to the rule's statement</a:t>
            </a:r>
          </a:p>
          <a:p>
            <a:pPr marL="960120" indent="-190500">
              <a:spcBef>
                <a:spcPts val="2500"/>
              </a:spcBef>
              <a:buSzPct val="60000"/>
              <a:buFont typeface="Lucida Grande" pitchFamily="-65" charset="0"/>
              <a:buChar char="‣"/>
              <a:defRPr/>
            </a:pPr>
            <a:r>
              <a:rPr lang="en-US" b="1" dirty="0" smtClean="0">
                <a:solidFill>
                  <a:srgbClr val="3366FF"/>
                </a:solidFill>
              </a:rPr>
              <a:t>color</a:t>
            </a:r>
            <a:r>
              <a:rPr lang="en-US" dirty="0" smtClean="0">
                <a:solidFill>
                  <a:srgbClr val="3366FF"/>
                </a:solidFill>
              </a:rPr>
              <a:t> = property of the selector</a:t>
            </a:r>
          </a:p>
          <a:p>
            <a:pPr marL="960120" indent="-190500">
              <a:spcBef>
                <a:spcPts val="2500"/>
              </a:spcBef>
              <a:buSzPct val="60000"/>
              <a:buFont typeface="Lucida Grande" pitchFamily="-65" charset="0"/>
              <a:buChar char="‣"/>
              <a:defRPr/>
            </a:pPr>
            <a:r>
              <a:rPr lang="en-US" b="1" dirty="0" smtClean="0">
                <a:solidFill>
                  <a:srgbClr val="AFDDFF"/>
                </a:solidFill>
              </a:rPr>
              <a:t>#333333</a:t>
            </a:r>
            <a:r>
              <a:rPr lang="en-US" dirty="0" smtClean="0">
                <a:solidFill>
                  <a:srgbClr val="AFDDFF"/>
                </a:solidFill>
              </a:rPr>
              <a:t> = value of the property (as a </a:t>
            </a:r>
            <a:r>
              <a:rPr lang="en-US" dirty="0" err="1" smtClean="0">
                <a:solidFill>
                  <a:srgbClr val="AFDDFF"/>
                </a:solidFill>
              </a:rPr>
              <a:t>hexidecimal</a:t>
            </a:r>
            <a:r>
              <a:rPr lang="en-US" dirty="0" smtClean="0">
                <a:solidFill>
                  <a:srgbClr val="AFDDFF"/>
                </a:solidFill>
              </a:rPr>
              <a:t> number, this is a dark grey color)</a:t>
            </a:r>
          </a:p>
          <a:p>
            <a:pPr marL="960120" indent="-190500">
              <a:spcBef>
                <a:spcPts val="2500"/>
              </a:spcBef>
              <a:buSzPct val="60000"/>
              <a:buFont typeface="Lucida Grande" pitchFamily="-65" charset="0"/>
              <a:buChar char="‣"/>
              <a:defRPr/>
            </a:pPr>
            <a:r>
              <a:rPr lang="en-US" b="1" dirty="0" smtClean="0">
                <a:solidFill>
                  <a:schemeClr val="tx1">
                    <a:lumMod val="75000"/>
                  </a:schemeClr>
                </a:solidFill>
              </a:rPr>
              <a:t>; </a:t>
            </a:r>
            <a:r>
              <a:rPr lang="en-US" dirty="0" smtClean="0">
                <a:solidFill>
                  <a:schemeClr val="tx1">
                    <a:lumMod val="75000"/>
                  </a:schemeClr>
                </a:solidFill>
              </a:rPr>
              <a:t>= terminator for the property</a:t>
            </a:r>
          </a:p>
          <a:p>
            <a:pPr marL="960120" indent="-190500">
              <a:spcBef>
                <a:spcPts val="2500"/>
              </a:spcBef>
              <a:buSzPct val="60000"/>
              <a:buFont typeface="Lucida Grande" pitchFamily="-65" charset="0"/>
              <a:buChar char="‣"/>
              <a:defRPr/>
            </a:pPr>
            <a:r>
              <a:rPr lang="en-US" b="1" dirty="0" smtClean="0">
                <a:solidFill>
                  <a:srgbClr val="FEB80A"/>
                </a:solidFill>
              </a:rPr>
              <a:t>}</a:t>
            </a:r>
            <a:r>
              <a:rPr lang="en-US" dirty="0" smtClean="0">
                <a:solidFill>
                  <a:srgbClr val="FEB80A"/>
                </a:solidFill>
              </a:rPr>
              <a:t> = end curly brace to close the rule's statement.</a:t>
            </a:r>
          </a:p>
          <a:p>
            <a:pPr marL="960120" indent="-190500">
              <a:spcBef>
                <a:spcPts val="2500"/>
              </a:spcBef>
              <a:buSzPct val="60000"/>
              <a:buFont typeface="Lucida Grande" pitchFamily="-65" charset="0"/>
              <a:buChar char="‣"/>
              <a:defRPr/>
            </a:pPr>
            <a:r>
              <a:rPr lang="en-US" dirty="0" smtClean="0">
                <a:solidFill>
                  <a:srgbClr val="FF6600"/>
                </a:solidFill>
              </a:rPr>
              <a:t>NOTE: </a:t>
            </a:r>
            <a:r>
              <a:rPr lang="en-US" dirty="0" smtClean="0"/>
              <a:t>everything in the curly braces is called a "</a:t>
            </a:r>
            <a:r>
              <a:rPr lang="en-US" b="1" dirty="0" smtClean="0"/>
              <a:t>declaration block</a:t>
            </a:r>
            <a:r>
              <a:rPr lang="en-US" dirty="0" smtClean="0"/>
              <a:t>," as in { color:#333333 }</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solidFill>
                  <a:srgbClr val="E3422A"/>
                </a:solidFill>
                <a:effectLst>
                  <a:outerShdw blurRad="50800" dist="38100" dir="2700000" algn="tl" rotWithShape="0">
                    <a:srgbClr val="000000">
                      <a:alpha val="43000"/>
                    </a:srgbClr>
                  </a:outerShdw>
                  <a:reflection stA="0" endPos="0" dir="5400000" sy="-100000" algn="bl" rotWithShape="0"/>
                </a:effectLst>
                <a:latin typeface="Futura Condensed"/>
                <a:cs typeface="Futura Condensed"/>
              </a:rPr>
              <a:t>CSS Rules</a:t>
            </a:r>
          </a:p>
          <a:p>
            <a:r>
              <a:rPr lang="en-US" sz="1400" dirty="0" smtClean="0">
                <a:latin typeface="Gill Sans"/>
                <a:cs typeface="Gill Sans"/>
              </a:rPr>
              <a:t>Here is a simple example of a</a:t>
            </a:r>
            <a:r>
              <a:rPr lang="en-US" sz="1400" b="1" dirty="0" smtClean="0">
                <a:latin typeface="Gill Sans"/>
                <a:cs typeface="Gill Sans"/>
              </a:rPr>
              <a:t> CSS rule</a:t>
            </a:r>
            <a:r>
              <a:rPr lang="en-US" sz="1400" dirty="0" smtClean="0">
                <a:latin typeface="Gill Sans"/>
                <a:cs typeface="Gill Sans"/>
              </a:rPr>
              <a:t>:</a:t>
            </a:r>
          </a:p>
          <a:p>
            <a:pPr>
              <a:lnSpc>
                <a:spcPts val="3000"/>
              </a:lnSpc>
              <a:spcBef>
                <a:spcPts val="2000"/>
              </a:spcBef>
              <a:spcAft>
                <a:spcPts val="2000"/>
              </a:spcAft>
            </a:pPr>
            <a:r>
              <a:rPr lang="en-US" sz="1600" b="1" dirty="0" smtClean="0">
                <a:solidFill>
                  <a:srgbClr val="EA157A"/>
                </a:solidFill>
                <a:latin typeface="Gill Sans"/>
                <a:cs typeface="Gill Sans"/>
              </a:rPr>
              <a:t>	</a:t>
            </a:r>
            <a:r>
              <a:rPr lang="en-US" sz="1800" b="1" dirty="0" smtClean="0">
                <a:solidFill>
                  <a:srgbClr val="EA157A"/>
                </a:solidFill>
                <a:latin typeface="Gill Sans"/>
                <a:cs typeface="Gill Sans"/>
              </a:rPr>
              <a:t>p</a:t>
            </a:r>
            <a:r>
              <a:rPr lang="en-US" sz="1800" b="1" dirty="0" smtClean="0">
                <a:solidFill>
                  <a:schemeClr val="accent2"/>
                </a:solidFill>
                <a:latin typeface="Gill Sans"/>
                <a:cs typeface="Gill Sans"/>
              </a:rPr>
              <a:t> </a:t>
            </a:r>
            <a:r>
              <a:rPr lang="en-US" sz="1800" b="1" dirty="0" smtClean="0">
                <a:solidFill>
                  <a:srgbClr val="FEB80A"/>
                </a:solidFill>
                <a:latin typeface="Gill Sans"/>
                <a:cs typeface="Gill Sans"/>
              </a:rPr>
              <a:t>{</a:t>
            </a:r>
            <a:r>
              <a:rPr lang="en-US" sz="1800" b="1" dirty="0" smtClean="0">
                <a:solidFill>
                  <a:schemeClr val="accent2"/>
                </a:solidFill>
                <a:latin typeface="Gill Sans"/>
                <a:cs typeface="Gill Sans"/>
              </a:rPr>
              <a:t> </a:t>
            </a:r>
            <a:r>
              <a:rPr lang="en-US" sz="1800" b="1" dirty="0" smtClean="0">
                <a:solidFill>
                  <a:srgbClr val="3366FF"/>
                </a:solidFill>
                <a:latin typeface="Gill Sans"/>
                <a:cs typeface="Gill Sans"/>
              </a:rPr>
              <a:t>color:</a:t>
            </a:r>
            <a:r>
              <a:rPr lang="en-US" sz="1800" b="1" dirty="0" smtClean="0">
                <a:latin typeface="Gill Sans"/>
                <a:cs typeface="Gill Sans"/>
              </a:rPr>
              <a:t> </a:t>
            </a:r>
            <a:r>
              <a:rPr lang="en-US" sz="1800" b="1" dirty="0" smtClean="0">
                <a:solidFill>
                  <a:schemeClr val="accent4">
                    <a:lumMod val="40000"/>
                    <a:lumOff val="60000"/>
                  </a:schemeClr>
                </a:solidFill>
                <a:latin typeface="Gill Sans"/>
                <a:cs typeface="Gill Sans"/>
              </a:rPr>
              <a:t>#333333</a:t>
            </a:r>
            <a:r>
              <a:rPr lang="en-US" sz="1800" b="1" dirty="0" smtClean="0">
                <a:solidFill>
                  <a:schemeClr val="tx1">
                    <a:lumMod val="50000"/>
                  </a:schemeClr>
                </a:solidFill>
                <a:latin typeface="Gill Sans"/>
                <a:cs typeface="Gill Sans"/>
              </a:rPr>
              <a:t>;</a:t>
            </a:r>
            <a:r>
              <a:rPr lang="en-US" sz="1800" b="1" dirty="0" smtClean="0">
                <a:solidFill>
                  <a:srgbClr val="EA157A"/>
                </a:solidFill>
                <a:latin typeface="Gill Sans"/>
                <a:cs typeface="Gill Sans"/>
              </a:rPr>
              <a:t> </a:t>
            </a:r>
            <a:r>
              <a:rPr lang="en-US" sz="1800" b="1" dirty="0" smtClean="0">
                <a:solidFill>
                  <a:srgbClr val="FEB80A"/>
                </a:solidFill>
                <a:latin typeface="Gill Sans"/>
                <a:cs typeface="Gill Sans"/>
              </a:rPr>
              <a:t>}</a:t>
            </a:r>
            <a:endParaRPr lang="en-US" sz="1800" dirty="0" smtClean="0">
              <a:solidFill>
                <a:srgbClr val="FEB80A"/>
              </a:solidFill>
              <a:latin typeface="Gill Sans"/>
              <a:cs typeface="Gill Sans"/>
            </a:endParaRPr>
          </a:p>
          <a:p>
            <a:r>
              <a:rPr lang="en-US" sz="1400" dirty="0" smtClean="0">
                <a:latin typeface="Gill Sans"/>
                <a:cs typeface="Gill Sans"/>
              </a:rPr>
              <a:t>Here's the anatomical breakdown:</a:t>
            </a:r>
            <a:endParaRPr lang="en-US" sz="1400" dirty="0" smtClean="0">
              <a:solidFill>
                <a:srgbClr val="E3422A"/>
              </a:solidFill>
              <a:effectLst>
                <a:outerShdw blurRad="50800" dist="38100" dir="2700000" algn="tl" rotWithShape="0">
                  <a:srgbClr val="000000">
                    <a:alpha val="43000"/>
                  </a:srgbClr>
                </a:outerShdw>
                <a:reflection stA="0" endPos="0" dir="5400000" sy="-100000" algn="bl" rotWithShape="0"/>
              </a:effectLst>
              <a:latin typeface="Futura Condensed"/>
              <a:cs typeface="Futura Condensed"/>
            </a:endParaRPr>
          </a:p>
          <a:p>
            <a:pPr marL="960120" indent="-190500">
              <a:spcBef>
                <a:spcPts val="2500"/>
              </a:spcBef>
              <a:buSzPct val="60000"/>
              <a:buFont typeface="Lucida Grande" pitchFamily="-65" charset="0"/>
              <a:buChar char="‣"/>
              <a:defRPr/>
            </a:pPr>
            <a:r>
              <a:rPr lang="en-US" b="1" dirty="0" smtClean="0">
                <a:solidFill>
                  <a:schemeClr val="accent2"/>
                </a:solidFill>
              </a:rPr>
              <a:t>p</a:t>
            </a:r>
            <a:r>
              <a:rPr lang="en-US" dirty="0" smtClean="0">
                <a:solidFill>
                  <a:schemeClr val="accent2"/>
                </a:solidFill>
              </a:rPr>
              <a:t> = selector</a:t>
            </a:r>
          </a:p>
          <a:p>
            <a:pPr marL="960120" indent="-190500">
              <a:spcBef>
                <a:spcPts val="2500"/>
              </a:spcBef>
              <a:buSzPct val="60000"/>
              <a:buFont typeface="Lucida Grande" pitchFamily="-65" charset="0"/>
              <a:buChar char="‣"/>
              <a:defRPr/>
            </a:pPr>
            <a:r>
              <a:rPr lang="en-US" b="1" dirty="0" smtClean="0">
                <a:solidFill>
                  <a:srgbClr val="FEB80A"/>
                </a:solidFill>
              </a:rPr>
              <a:t>{</a:t>
            </a:r>
            <a:r>
              <a:rPr lang="en-US" dirty="0" smtClean="0">
                <a:solidFill>
                  <a:srgbClr val="FEB80A"/>
                </a:solidFill>
              </a:rPr>
              <a:t> = opening curly brace to the rule's statement</a:t>
            </a:r>
          </a:p>
          <a:p>
            <a:pPr marL="960120" indent="-190500">
              <a:spcBef>
                <a:spcPts val="2500"/>
              </a:spcBef>
              <a:buSzPct val="60000"/>
              <a:buFont typeface="Lucida Grande" pitchFamily="-65" charset="0"/>
              <a:buChar char="‣"/>
              <a:defRPr/>
            </a:pPr>
            <a:r>
              <a:rPr lang="en-US" b="1" dirty="0" smtClean="0">
                <a:solidFill>
                  <a:srgbClr val="3366FF"/>
                </a:solidFill>
              </a:rPr>
              <a:t>color</a:t>
            </a:r>
            <a:r>
              <a:rPr lang="en-US" dirty="0" smtClean="0">
                <a:solidFill>
                  <a:srgbClr val="3366FF"/>
                </a:solidFill>
              </a:rPr>
              <a:t> = property of the selector</a:t>
            </a:r>
          </a:p>
          <a:p>
            <a:pPr marL="960120" indent="-190500">
              <a:spcBef>
                <a:spcPts val="2500"/>
              </a:spcBef>
              <a:buSzPct val="60000"/>
              <a:buFont typeface="Lucida Grande" pitchFamily="-65" charset="0"/>
              <a:buChar char="‣"/>
              <a:defRPr/>
            </a:pPr>
            <a:r>
              <a:rPr lang="en-US" b="1" dirty="0" smtClean="0">
                <a:solidFill>
                  <a:srgbClr val="AFDDFF"/>
                </a:solidFill>
              </a:rPr>
              <a:t>#333333</a:t>
            </a:r>
            <a:r>
              <a:rPr lang="en-US" dirty="0" smtClean="0">
                <a:solidFill>
                  <a:srgbClr val="AFDDFF"/>
                </a:solidFill>
              </a:rPr>
              <a:t> = value of the property (as a </a:t>
            </a:r>
            <a:r>
              <a:rPr lang="en-US" dirty="0" err="1" smtClean="0">
                <a:solidFill>
                  <a:srgbClr val="AFDDFF"/>
                </a:solidFill>
              </a:rPr>
              <a:t>hexidecimal</a:t>
            </a:r>
            <a:r>
              <a:rPr lang="en-US" dirty="0" smtClean="0">
                <a:solidFill>
                  <a:srgbClr val="AFDDFF"/>
                </a:solidFill>
              </a:rPr>
              <a:t> number, this is a dark grey color)</a:t>
            </a:r>
          </a:p>
          <a:p>
            <a:pPr marL="960120" indent="-190500">
              <a:spcBef>
                <a:spcPts val="2500"/>
              </a:spcBef>
              <a:buSzPct val="60000"/>
              <a:buFont typeface="Lucida Grande" pitchFamily="-65" charset="0"/>
              <a:buChar char="‣"/>
              <a:defRPr/>
            </a:pPr>
            <a:r>
              <a:rPr lang="en-US" b="1" dirty="0" smtClean="0">
                <a:solidFill>
                  <a:schemeClr val="tx1">
                    <a:lumMod val="75000"/>
                  </a:schemeClr>
                </a:solidFill>
              </a:rPr>
              <a:t>; </a:t>
            </a:r>
            <a:r>
              <a:rPr lang="en-US" dirty="0" smtClean="0">
                <a:solidFill>
                  <a:schemeClr val="tx1">
                    <a:lumMod val="75000"/>
                  </a:schemeClr>
                </a:solidFill>
              </a:rPr>
              <a:t>= terminator for the property</a:t>
            </a:r>
          </a:p>
          <a:p>
            <a:pPr marL="960120" indent="-190500">
              <a:spcBef>
                <a:spcPts val="2500"/>
              </a:spcBef>
              <a:buSzPct val="60000"/>
              <a:buFont typeface="Lucida Grande" pitchFamily="-65" charset="0"/>
              <a:buChar char="‣"/>
              <a:defRPr/>
            </a:pPr>
            <a:r>
              <a:rPr lang="en-US" b="1" dirty="0" smtClean="0">
                <a:solidFill>
                  <a:srgbClr val="FEB80A"/>
                </a:solidFill>
              </a:rPr>
              <a:t>}</a:t>
            </a:r>
            <a:r>
              <a:rPr lang="en-US" dirty="0" smtClean="0">
                <a:solidFill>
                  <a:srgbClr val="FEB80A"/>
                </a:solidFill>
              </a:rPr>
              <a:t> = end curly brace to close the rule's statement.</a:t>
            </a:r>
          </a:p>
          <a:p>
            <a:pPr marL="960120" indent="-190500">
              <a:spcBef>
                <a:spcPts val="2500"/>
              </a:spcBef>
              <a:buSzPct val="60000"/>
              <a:buFont typeface="Lucida Grande" pitchFamily="-65" charset="0"/>
              <a:buChar char="‣"/>
              <a:defRPr/>
            </a:pPr>
            <a:r>
              <a:rPr lang="en-US" dirty="0" smtClean="0">
                <a:solidFill>
                  <a:srgbClr val="FF6600"/>
                </a:solidFill>
              </a:rPr>
              <a:t>NOTE: </a:t>
            </a:r>
            <a:r>
              <a:rPr lang="en-US" dirty="0" smtClean="0"/>
              <a:t>everything in the curly braces is called a "</a:t>
            </a:r>
            <a:r>
              <a:rPr lang="en-US" b="1" dirty="0" smtClean="0"/>
              <a:t>declaration block</a:t>
            </a:r>
            <a:r>
              <a:rPr lang="en-US" dirty="0" smtClean="0"/>
              <a:t>," as in { color:#333333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solidFill>
                  <a:srgbClr val="E3422A"/>
                </a:solidFill>
                <a:effectLst>
                  <a:outerShdw blurRad="50800" dist="38100" dir="2700000" algn="tl" rotWithShape="0">
                    <a:srgbClr val="000000">
                      <a:alpha val="43000"/>
                    </a:srgbClr>
                  </a:outerShdw>
                  <a:reflection stA="0" endPos="0" dir="5400000" sy="-100000" algn="bl" rotWithShape="0"/>
                </a:effectLst>
                <a:latin typeface="Futura Condensed"/>
                <a:cs typeface="Futura Condensed"/>
              </a:rPr>
              <a:t>CSS Rules</a:t>
            </a:r>
          </a:p>
          <a:p>
            <a:r>
              <a:rPr lang="en-US" sz="1400" dirty="0" smtClean="0">
                <a:latin typeface="Gill Sans"/>
                <a:cs typeface="Gill Sans"/>
              </a:rPr>
              <a:t>Here is a simple example of a</a:t>
            </a:r>
            <a:r>
              <a:rPr lang="en-US" sz="1400" b="1" dirty="0" smtClean="0">
                <a:latin typeface="Gill Sans"/>
                <a:cs typeface="Gill Sans"/>
              </a:rPr>
              <a:t> CSS rule</a:t>
            </a:r>
            <a:r>
              <a:rPr lang="en-US" sz="1400" dirty="0" smtClean="0">
                <a:latin typeface="Gill Sans"/>
                <a:cs typeface="Gill Sans"/>
              </a:rPr>
              <a:t>:</a:t>
            </a:r>
          </a:p>
          <a:p>
            <a:pPr>
              <a:lnSpc>
                <a:spcPts val="3000"/>
              </a:lnSpc>
              <a:spcBef>
                <a:spcPts val="2000"/>
              </a:spcBef>
              <a:spcAft>
                <a:spcPts val="2000"/>
              </a:spcAft>
            </a:pPr>
            <a:r>
              <a:rPr lang="en-US" sz="1600" b="1" dirty="0" smtClean="0">
                <a:solidFill>
                  <a:srgbClr val="EA157A"/>
                </a:solidFill>
                <a:latin typeface="Gill Sans"/>
                <a:cs typeface="Gill Sans"/>
              </a:rPr>
              <a:t>	</a:t>
            </a:r>
            <a:r>
              <a:rPr lang="en-US" sz="1800" b="1" dirty="0" smtClean="0">
                <a:solidFill>
                  <a:srgbClr val="EA157A"/>
                </a:solidFill>
                <a:latin typeface="Gill Sans"/>
                <a:cs typeface="Gill Sans"/>
              </a:rPr>
              <a:t>p</a:t>
            </a:r>
            <a:r>
              <a:rPr lang="en-US" sz="1800" b="1" dirty="0" smtClean="0">
                <a:solidFill>
                  <a:schemeClr val="accent2"/>
                </a:solidFill>
                <a:latin typeface="Gill Sans"/>
                <a:cs typeface="Gill Sans"/>
              </a:rPr>
              <a:t> </a:t>
            </a:r>
            <a:r>
              <a:rPr lang="en-US" sz="1800" b="1" dirty="0" smtClean="0">
                <a:solidFill>
                  <a:srgbClr val="FEB80A"/>
                </a:solidFill>
                <a:latin typeface="Gill Sans"/>
                <a:cs typeface="Gill Sans"/>
              </a:rPr>
              <a:t>{</a:t>
            </a:r>
            <a:r>
              <a:rPr lang="en-US" sz="1800" b="1" dirty="0" smtClean="0">
                <a:solidFill>
                  <a:schemeClr val="accent2"/>
                </a:solidFill>
                <a:latin typeface="Gill Sans"/>
                <a:cs typeface="Gill Sans"/>
              </a:rPr>
              <a:t> </a:t>
            </a:r>
            <a:r>
              <a:rPr lang="en-US" sz="1800" b="1" dirty="0" smtClean="0">
                <a:solidFill>
                  <a:srgbClr val="3366FF"/>
                </a:solidFill>
                <a:latin typeface="Gill Sans"/>
                <a:cs typeface="Gill Sans"/>
              </a:rPr>
              <a:t>color:</a:t>
            </a:r>
            <a:r>
              <a:rPr lang="en-US" sz="1800" b="1" dirty="0" smtClean="0">
                <a:latin typeface="Gill Sans"/>
                <a:cs typeface="Gill Sans"/>
              </a:rPr>
              <a:t> </a:t>
            </a:r>
            <a:r>
              <a:rPr lang="en-US" sz="1800" b="1" dirty="0" smtClean="0">
                <a:solidFill>
                  <a:schemeClr val="accent4">
                    <a:lumMod val="40000"/>
                    <a:lumOff val="60000"/>
                  </a:schemeClr>
                </a:solidFill>
                <a:latin typeface="Gill Sans"/>
                <a:cs typeface="Gill Sans"/>
              </a:rPr>
              <a:t>#333333</a:t>
            </a:r>
            <a:r>
              <a:rPr lang="en-US" sz="1800" b="1" dirty="0" smtClean="0">
                <a:solidFill>
                  <a:schemeClr val="tx1">
                    <a:lumMod val="50000"/>
                  </a:schemeClr>
                </a:solidFill>
                <a:latin typeface="Gill Sans"/>
                <a:cs typeface="Gill Sans"/>
              </a:rPr>
              <a:t>;</a:t>
            </a:r>
            <a:r>
              <a:rPr lang="en-US" sz="1800" b="1" dirty="0" smtClean="0">
                <a:solidFill>
                  <a:srgbClr val="EA157A"/>
                </a:solidFill>
                <a:latin typeface="Gill Sans"/>
                <a:cs typeface="Gill Sans"/>
              </a:rPr>
              <a:t> </a:t>
            </a:r>
            <a:r>
              <a:rPr lang="en-US" sz="1800" b="1" dirty="0" smtClean="0">
                <a:solidFill>
                  <a:srgbClr val="FEB80A"/>
                </a:solidFill>
                <a:latin typeface="Gill Sans"/>
                <a:cs typeface="Gill Sans"/>
              </a:rPr>
              <a:t>}</a:t>
            </a:r>
            <a:endParaRPr lang="en-US" sz="1800" dirty="0" smtClean="0">
              <a:solidFill>
                <a:srgbClr val="FEB80A"/>
              </a:solidFill>
              <a:latin typeface="Gill Sans"/>
              <a:cs typeface="Gill Sans"/>
            </a:endParaRPr>
          </a:p>
          <a:p>
            <a:r>
              <a:rPr lang="en-US" sz="1400" dirty="0" smtClean="0">
                <a:latin typeface="Gill Sans"/>
                <a:cs typeface="Gill Sans"/>
              </a:rPr>
              <a:t>Here's the anatomical breakdown:</a:t>
            </a:r>
            <a:endParaRPr lang="en-US" sz="1400" dirty="0" smtClean="0">
              <a:solidFill>
                <a:srgbClr val="E3422A"/>
              </a:solidFill>
              <a:effectLst>
                <a:outerShdw blurRad="50800" dist="38100" dir="2700000" algn="tl" rotWithShape="0">
                  <a:srgbClr val="000000">
                    <a:alpha val="43000"/>
                  </a:srgbClr>
                </a:outerShdw>
                <a:reflection stA="0" endPos="0" dir="5400000" sy="-100000" algn="bl" rotWithShape="0"/>
              </a:effectLst>
              <a:latin typeface="Futura Condensed"/>
              <a:cs typeface="Futura Condensed"/>
            </a:endParaRPr>
          </a:p>
          <a:p>
            <a:pPr marL="960120" indent="-190500">
              <a:spcBef>
                <a:spcPts val="2500"/>
              </a:spcBef>
              <a:buSzPct val="60000"/>
              <a:buFont typeface="Lucida Grande" pitchFamily="-65" charset="0"/>
              <a:buChar char="‣"/>
              <a:defRPr/>
            </a:pPr>
            <a:r>
              <a:rPr lang="en-US" b="1" dirty="0" smtClean="0">
                <a:solidFill>
                  <a:schemeClr val="accent2"/>
                </a:solidFill>
              </a:rPr>
              <a:t>p</a:t>
            </a:r>
            <a:r>
              <a:rPr lang="en-US" dirty="0" smtClean="0">
                <a:solidFill>
                  <a:schemeClr val="accent2"/>
                </a:solidFill>
              </a:rPr>
              <a:t> = selector</a:t>
            </a:r>
          </a:p>
          <a:p>
            <a:pPr marL="960120" indent="-190500">
              <a:spcBef>
                <a:spcPts val="2500"/>
              </a:spcBef>
              <a:buSzPct val="60000"/>
              <a:buFont typeface="Lucida Grande" pitchFamily="-65" charset="0"/>
              <a:buChar char="‣"/>
              <a:defRPr/>
            </a:pPr>
            <a:r>
              <a:rPr lang="en-US" b="1" dirty="0" smtClean="0">
                <a:solidFill>
                  <a:srgbClr val="FEB80A"/>
                </a:solidFill>
              </a:rPr>
              <a:t>{</a:t>
            </a:r>
            <a:r>
              <a:rPr lang="en-US" dirty="0" smtClean="0">
                <a:solidFill>
                  <a:srgbClr val="FEB80A"/>
                </a:solidFill>
              </a:rPr>
              <a:t> = opening curly brace to the rule's statement</a:t>
            </a:r>
          </a:p>
          <a:p>
            <a:pPr marL="960120" indent="-190500">
              <a:spcBef>
                <a:spcPts val="2500"/>
              </a:spcBef>
              <a:buSzPct val="60000"/>
              <a:buFont typeface="Lucida Grande" pitchFamily="-65" charset="0"/>
              <a:buChar char="‣"/>
              <a:defRPr/>
            </a:pPr>
            <a:r>
              <a:rPr lang="en-US" b="1" dirty="0" smtClean="0">
                <a:solidFill>
                  <a:srgbClr val="3366FF"/>
                </a:solidFill>
              </a:rPr>
              <a:t>color</a:t>
            </a:r>
            <a:r>
              <a:rPr lang="en-US" dirty="0" smtClean="0">
                <a:solidFill>
                  <a:srgbClr val="3366FF"/>
                </a:solidFill>
              </a:rPr>
              <a:t> = property of the selector</a:t>
            </a:r>
          </a:p>
          <a:p>
            <a:pPr marL="960120" indent="-190500">
              <a:spcBef>
                <a:spcPts val="2500"/>
              </a:spcBef>
              <a:buSzPct val="60000"/>
              <a:buFont typeface="Lucida Grande" pitchFamily="-65" charset="0"/>
              <a:buChar char="‣"/>
              <a:defRPr/>
            </a:pPr>
            <a:r>
              <a:rPr lang="en-US" b="1" dirty="0" smtClean="0">
                <a:solidFill>
                  <a:srgbClr val="AFDDFF"/>
                </a:solidFill>
              </a:rPr>
              <a:t>#333333</a:t>
            </a:r>
            <a:r>
              <a:rPr lang="en-US" dirty="0" smtClean="0">
                <a:solidFill>
                  <a:srgbClr val="AFDDFF"/>
                </a:solidFill>
              </a:rPr>
              <a:t> = value of the property (as a </a:t>
            </a:r>
            <a:r>
              <a:rPr lang="en-US" dirty="0" err="1" smtClean="0">
                <a:solidFill>
                  <a:srgbClr val="AFDDFF"/>
                </a:solidFill>
              </a:rPr>
              <a:t>hexidecimal</a:t>
            </a:r>
            <a:r>
              <a:rPr lang="en-US" dirty="0" smtClean="0">
                <a:solidFill>
                  <a:srgbClr val="AFDDFF"/>
                </a:solidFill>
              </a:rPr>
              <a:t> number, this is a dark grey color)</a:t>
            </a:r>
          </a:p>
          <a:p>
            <a:pPr marL="960120" indent="-190500">
              <a:spcBef>
                <a:spcPts val="2500"/>
              </a:spcBef>
              <a:buSzPct val="60000"/>
              <a:buFont typeface="Lucida Grande" pitchFamily="-65" charset="0"/>
              <a:buChar char="‣"/>
              <a:defRPr/>
            </a:pPr>
            <a:r>
              <a:rPr lang="en-US" b="1" dirty="0" smtClean="0">
                <a:solidFill>
                  <a:schemeClr val="tx1">
                    <a:lumMod val="75000"/>
                  </a:schemeClr>
                </a:solidFill>
              </a:rPr>
              <a:t>; </a:t>
            </a:r>
            <a:r>
              <a:rPr lang="en-US" dirty="0" smtClean="0">
                <a:solidFill>
                  <a:schemeClr val="tx1">
                    <a:lumMod val="75000"/>
                  </a:schemeClr>
                </a:solidFill>
              </a:rPr>
              <a:t>= terminator for the property</a:t>
            </a:r>
          </a:p>
          <a:p>
            <a:pPr marL="960120" indent="-190500">
              <a:spcBef>
                <a:spcPts val="2500"/>
              </a:spcBef>
              <a:buSzPct val="60000"/>
              <a:buFont typeface="Lucida Grande" pitchFamily="-65" charset="0"/>
              <a:buChar char="‣"/>
              <a:defRPr/>
            </a:pPr>
            <a:r>
              <a:rPr lang="en-US" b="1" dirty="0" smtClean="0">
                <a:solidFill>
                  <a:srgbClr val="FEB80A"/>
                </a:solidFill>
              </a:rPr>
              <a:t>}</a:t>
            </a:r>
            <a:r>
              <a:rPr lang="en-US" dirty="0" smtClean="0">
                <a:solidFill>
                  <a:srgbClr val="FEB80A"/>
                </a:solidFill>
              </a:rPr>
              <a:t> = end curly brace to close the rule's statement.</a:t>
            </a:r>
          </a:p>
          <a:p>
            <a:pPr marL="960120" indent="-190500">
              <a:spcBef>
                <a:spcPts val="2500"/>
              </a:spcBef>
              <a:buSzPct val="60000"/>
              <a:buFont typeface="Lucida Grande" pitchFamily="-65" charset="0"/>
              <a:buChar char="‣"/>
              <a:defRPr/>
            </a:pPr>
            <a:r>
              <a:rPr lang="en-US" dirty="0" smtClean="0">
                <a:solidFill>
                  <a:srgbClr val="FF6600"/>
                </a:solidFill>
              </a:rPr>
              <a:t>NOTE: </a:t>
            </a:r>
            <a:r>
              <a:rPr lang="en-US" dirty="0" smtClean="0"/>
              <a:t>everything in the curly braces is called a "</a:t>
            </a:r>
            <a:r>
              <a:rPr lang="en-US" b="1" dirty="0" smtClean="0"/>
              <a:t>declaration block</a:t>
            </a:r>
            <a:r>
              <a:rPr lang="en-US" dirty="0" smtClean="0"/>
              <a:t>," as in { color:#333333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555790"/>
            <a:ext cx="11054080" cy="5745397"/>
          </a:xfrm>
        </p:spPr>
        <p:txBody>
          <a:bodyPr>
            <a:normAutofit/>
          </a:bodyPr>
          <a:lstStyle>
            <a:lvl1pPr algn="l">
              <a:defRPr sz="12500" b="0" i="0" cap="all">
                <a:solidFill>
                  <a:schemeClr val="accent6">
                    <a:lumMod val="60000"/>
                    <a:lumOff val="4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5360" y="6301188"/>
            <a:ext cx="9103360" cy="1718438"/>
          </a:xfrm>
        </p:spPr>
        <p:txBody>
          <a:bodyPr/>
          <a:lstStyle>
            <a:lvl1pPr marL="0" indent="0" algn="l">
              <a:buNone/>
              <a:defRPr>
                <a:solidFill>
                  <a:srgbClr val="00EAFF"/>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390597"/>
            <a:ext cx="2926080" cy="832216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240" y="390597"/>
            <a:ext cx="8561493" cy="83221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6267592"/>
            <a:ext cx="11054080" cy="1937173"/>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027290" y="4133993"/>
            <a:ext cx="11054080" cy="2133599"/>
          </a:xfrm>
        </p:spPr>
        <p:txBody>
          <a:bodyPr anchor="b"/>
          <a:lstStyle>
            <a:lvl1pPr marL="0" indent="0">
              <a:buNone/>
              <a:defRPr sz="2800">
                <a:solidFill>
                  <a:schemeClr val="tx1">
                    <a:tint val="75000"/>
                  </a:schemeClr>
                </a:solidFill>
              </a:defRPr>
            </a:lvl1pPr>
            <a:lvl2pPr marL="650230" indent="0">
              <a:buNone/>
              <a:defRPr sz="2600">
                <a:solidFill>
                  <a:schemeClr val="tx1">
                    <a:tint val="75000"/>
                  </a:schemeClr>
                </a:solidFill>
              </a:defRPr>
            </a:lvl2pPr>
            <a:lvl3pPr marL="1300460" indent="0">
              <a:buNone/>
              <a:defRPr sz="2300">
                <a:solidFill>
                  <a:schemeClr val="tx1">
                    <a:tint val="75000"/>
                  </a:schemeClr>
                </a:solidFill>
              </a:defRPr>
            </a:lvl3pPr>
            <a:lvl4pPr marL="1950690" indent="0">
              <a:buNone/>
              <a:defRPr sz="2000">
                <a:solidFill>
                  <a:schemeClr val="tx1">
                    <a:tint val="75000"/>
                  </a:schemeClr>
                </a:solidFill>
              </a:defRPr>
            </a:lvl4pPr>
            <a:lvl5pPr marL="2600919" indent="0">
              <a:buNone/>
              <a:defRPr sz="2000">
                <a:solidFill>
                  <a:schemeClr val="tx1">
                    <a:tint val="75000"/>
                  </a:schemeClr>
                </a:solidFill>
              </a:defRPr>
            </a:lvl5pPr>
            <a:lvl6pPr marL="3251149" indent="0">
              <a:buNone/>
              <a:defRPr sz="2000">
                <a:solidFill>
                  <a:schemeClr val="tx1">
                    <a:tint val="75000"/>
                  </a:schemeClr>
                </a:solidFill>
              </a:defRPr>
            </a:lvl6pPr>
            <a:lvl7pPr marL="3901379" indent="0">
              <a:buNone/>
              <a:defRPr sz="2000">
                <a:solidFill>
                  <a:schemeClr val="tx1">
                    <a:tint val="75000"/>
                  </a:schemeClr>
                </a:solidFill>
              </a:defRPr>
            </a:lvl7pPr>
            <a:lvl8pPr marL="4551609" indent="0">
              <a:buNone/>
              <a:defRPr sz="2000">
                <a:solidFill>
                  <a:schemeClr val="tx1">
                    <a:tint val="75000"/>
                  </a:schemeClr>
                </a:solidFill>
              </a:defRPr>
            </a:lvl8pPr>
            <a:lvl9pPr marL="5201839" indent="0">
              <a:buNone/>
              <a:defRPr sz="20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798952600"/>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 y="2275841"/>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10773" y="2275841"/>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6259" y="2183272"/>
            <a:ext cx="5748302" cy="909884"/>
          </a:xfrm>
        </p:spPr>
        <p:txBody>
          <a:bodyPr anchor="b"/>
          <a:lstStyle>
            <a:lvl1pPr marL="0" indent="0">
              <a:buNone/>
              <a:defRPr sz="3400" b="1"/>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259"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7940929"/>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1" y="388338"/>
            <a:ext cx="4278490" cy="1652693"/>
          </a:xfrm>
        </p:spPr>
        <p:txBody>
          <a:bodyPr anchor="b"/>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5084516" y="388339"/>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241" y="2041032"/>
            <a:ext cx="4278490" cy="6671734"/>
          </a:xfrm>
        </p:spPr>
        <p:txBody>
          <a:bodyPr/>
          <a:lstStyle>
            <a:lvl1pPr marL="0" indent="0">
              <a:buNone/>
              <a:defRPr sz="20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cxnSp>
        <p:nvCxnSpPr>
          <p:cNvPr id="8" name="Straight Connector 7"/>
          <p:cNvCxnSpPr/>
          <p:nvPr userDrawn="1"/>
        </p:nvCxnSpPr>
        <p:spPr>
          <a:xfrm rot="5400000">
            <a:off x="1545437" y="5411794"/>
            <a:ext cx="6251575" cy="1589"/>
          </a:xfrm>
          <a:prstGeom prst="line">
            <a:avLst/>
          </a:prstGeom>
          <a:ln w="3175" cap="flat" cmpd="sng" algn="ctr">
            <a:solidFill>
              <a:schemeClr val="bg1">
                <a:lumMod val="75000"/>
                <a:lumOff val="25000"/>
              </a:schemeClr>
            </a:solidFill>
            <a:prstDash val="solid"/>
            <a:round/>
            <a:headEnd type="none" w="med" len="med"/>
            <a:tailEnd type="none" w="med" len="med"/>
          </a:ln>
          <a:effectLst>
            <a:glow>
              <a:schemeClr val="accent1">
                <a:alpha val="45000"/>
                <a:satMod val="120000"/>
              </a:schemeClr>
            </a:glo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032" y="6827520"/>
            <a:ext cx="7802880" cy="806027"/>
          </a:xfrm>
        </p:spPr>
        <p:txBody>
          <a:bodyPr anchor="b"/>
          <a:lstStyle>
            <a:lvl1pPr algn="l">
              <a:defRPr sz="2800" b="1"/>
            </a:lvl1pPr>
          </a:lstStyle>
          <a:p>
            <a:r>
              <a:rPr lang="en-US" smtClean="0"/>
              <a:t>Click to edit Master title style</a:t>
            </a:r>
            <a:endParaRPr lang="en-US"/>
          </a:p>
        </p:txBody>
      </p:sp>
      <p:sp>
        <p:nvSpPr>
          <p:cNvPr id="3" name="Picture Placeholder 2"/>
          <p:cNvSpPr>
            <a:spLocks noGrp="1"/>
          </p:cNvSpPr>
          <p:nvPr>
            <p:ph type="pic" idx="1"/>
          </p:nvPr>
        </p:nvSpPr>
        <p:spPr>
          <a:xfrm>
            <a:off x="2549032" y="871502"/>
            <a:ext cx="7802880" cy="5852160"/>
          </a:xfrm>
        </p:spPr>
        <p:txBody>
          <a:bodyPr/>
          <a:lstStyle>
            <a:lvl1pPr marL="0" indent="0">
              <a:buNone/>
              <a:defRPr sz="4600"/>
            </a:lvl1pPr>
            <a:lvl2pPr marL="650230" indent="0">
              <a:buNone/>
              <a:defRPr sz="4000"/>
            </a:lvl2pPr>
            <a:lvl3pPr marL="1300460" indent="0">
              <a:buNone/>
              <a:defRPr sz="3400"/>
            </a:lvl3pPr>
            <a:lvl4pPr marL="1950690" indent="0">
              <a:buNone/>
              <a:defRPr sz="2800"/>
            </a:lvl4pPr>
            <a:lvl5pPr marL="2600919" indent="0">
              <a:buNone/>
              <a:defRPr sz="2800"/>
            </a:lvl5pPr>
            <a:lvl6pPr marL="3251149" indent="0">
              <a:buNone/>
              <a:defRPr sz="2800"/>
            </a:lvl6pPr>
            <a:lvl7pPr marL="3901379" indent="0">
              <a:buNone/>
              <a:defRPr sz="2800"/>
            </a:lvl7pPr>
            <a:lvl8pPr marL="4551609" indent="0">
              <a:buNone/>
              <a:defRPr sz="2800"/>
            </a:lvl8pPr>
            <a:lvl9pPr marL="5201839" indent="0">
              <a:buNone/>
              <a:defRPr sz="28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549032" y="7633547"/>
            <a:ext cx="7802880" cy="1144693"/>
          </a:xfrm>
        </p:spPr>
        <p:txBody>
          <a:bodyPr/>
          <a:lstStyle>
            <a:lvl1pPr marL="0" indent="0">
              <a:buNone/>
              <a:defRPr sz="20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240" y="390596"/>
            <a:ext cx="11704320" cy="1625600"/>
          </a:xfrm>
          <a:prstGeom prst="rect">
            <a:avLst/>
          </a:prstGeom>
        </p:spPr>
        <p:txBody>
          <a:bodyPr vert="horz" lIns="130046" tIns="65023" rIns="130046" bIns="65023"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50240" y="2275841"/>
            <a:ext cx="11704320" cy="6436925"/>
          </a:xfrm>
          <a:prstGeom prst="rect">
            <a:avLst/>
          </a:prstGeom>
        </p:spPr>
        <p:txBody>
          <a:bodyPr vert="horz" lIns="130046" tIns="65023" rIns="130046" bIns="65023"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dt="0"/>
  <p:txStyles>
    <p:titleStyle>
      <a:lvl1pPr algn="l" defTabSz="1300460" rtl="0" eaLnBrk="1" latinLnBrk="0" hangingPunct="1">
        <a:spcBef>
          <a:spcPct val="0"/>
        </a:spcBef>
        <a:buNone/>
        <a:defRPr sz="6500" u="none" kern="1200">
          <a:solidFill>
            <a:schemeClr val="accent6">
              <a:lumMod val="60000"/>
              <a:lumOff val="40000"/>
            </a:schemeClr>
          </a:solidFill>
          <a:latin typeface="+mj-lt"/>
          <a:ea typeface="+mj-ea"/>
          <a:cs typeface="+mj-cs"/>
        </a:defRPr>
      </a:lvl1pPr>
    </p:titleStyle>
    <p:bodyStyle>
      <a:lvl1pPr marL="0" indent="0" algn="l" defTabSz="1300460" rtl="0" eaLnBrk="1" latinLnBrk="0" hangingPunct="1">
        <a:spcBef>
          <a:spcPct val="20000"/>
        </a:spcBef>
        <a:buFontTx/>
        <a:buNone/>
        <a:defRPr sz="4600" kern="1200">
          <a:solidFill>
            <a:srgbClr val="00EAFF"/>
          </a:solidFill>
          <a:latin typeface="+mn-lt"/>
          <a:ea typeface="+mn-ea"/>
          <a:cs typeface="+mn-cs"/>
        </a:defRPr>
      </a:lvl1pPr>
      <a:lvl2pPr marL="650229" indent="0" algn="l" defTabSz="1300460" rtl="0" eaLnBrk="1" latinLnBrk="0" hangingPunct="1">
        <a:spcBef>
          <a:spcPct val="20000"/>
        </a:spcBef>
        <a:buFontTx/>
        <a:buNone/>
        <a:defRPr sz="4000" kern="1200">
          <a:solidFill>
            <a:srgbClr val="BEE478"/>
          </a:solidFill>
          <a:latin typeface="+mn-lt"/>
          <a:ea typeface="+mn-ea"/>
          <a:cs typeface="+mn-cs"/>
        </a:defRPr>
      </a:lvl2pPr>
      <a:lvl3pPr marL="1300460" indent="0" algn="l" defTabSz="1300460" rtl="0" eaLnBrk="1" latinLnBrk="0" hangingPunct="1">
        <a:spcBef>
          <a:spcPct val="20000"/>
        </a:spcBef>
        <a:buFontTx/>
        <a:buNone/>
        <a:defRPr sz="3400" kern="1200">
          <a:solidFill>
            <a:srgbClr val="FFFF00"/>
          </a:solidFill>
          <a:latin typeface="+mn-lt"/>
          <a:ea typeface="+mn-ea"/>
          <a:cs typeface="+mn-cs"/>
        </a:defRPr>
      </a:lvl3pPr>
      <a:lvl4pPr marL="1950689" indent="0" algn="l" defTabSz="1300460" rtl="0" eaLnBrk="1" latinLnBrk="0" hangingPunct="1">
        <a:spcBef>
          <a:spcPct val="20000"/>
        </a:spcBef>
        <a:buFontTx/>
        <a:buNone/>
        <a:defRPr sz="2800" kern="1200">
          <a:solidFill>
            <a:schemeClr val="accent6">
              <a:lumMod val="60000"/>
              <a:lumOff val="40000"/>
            </a:schemeClr>
          </a:solidFill>
          <a:latin typeface="+mn-lt"/>
          <a:ea typeface="+mn-ea"/>
          <a:cs typeface="+mn-cs"/>
        </a:defRPr>
      </a:lvl4pPr>
      <a:lvl5pPr marL="2600919" indent="0" algn="l" defTabSz="1300460" rtl="0" eaLnBrk="1" latinLnBrk="0" hangingPunct="1">
        <a:spcBef>
          <a:spcPct val="20000"/>
        </a:spcBef>
        <a:buFontTx/>
        <a:buNone/>
        <a:defRPr sz="2800" kern="1200">
          <a:solidFill>
            <a:schemeClr val="accent6">
              <a:lumMod val="20000"/>
              <a:lumOff val="80000"/>
            </a:schemeClr>
          </a:solidFill>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fontScale="90000"/>
          </a:bodyPr>
          <a:lstStyle/>
          <a:p>
            <a:r>
              <a:rPr lang="en-US" dirty="0" smtClean="0"/>
              <a:t>CSS </a:t>
            </a:r>
            <a:r>
              <a:rPr lang="en-US" dirty="0" smtClean="0"/>
              <a:t>Foundations in-depth</a:t>
            </a:r>
            <a:endParaRPr lang="en-US" dirty="0"/>
          </a:p>
        </p:txBody>
      </p:sp>
      <p:sp>
        <p:nvSpPr>
          <p:cNvPr id="8" name="Subtitle 7"/>
          <p:cNvSpPr>
            <a:spLocks noGrp="1"/>
          </p:cNvSpPr>
          <p:nvPr>
            <p:ph type="subTitle" idx="1"/>
          </p:nvPr>
        </p:nvSpPr>
        <p:spPr/>
        <p:txBody>
          <a:bodyPr/>
          <a:lstStyle/>
          <a:p>
            <a:r>
              <a:rPr lang="en-US" dirty="0" smtClean="0"/>
              <a:t>The nitty-gritty of </a:t>
            </a:r>
            <a:r>
              <a:rPr lang="en-US" dirty="0" err="1" smtClean="0"/>
              <a:t>css</a:t>
            </a:r>
            <a:r>
              <a:rPr lang="en-US" dirty="0" smtClean="0"/>
              <a:t> . . .</a:t>
            </a:r>
            <a:endParaRPr lang="en-US" dirty="0"/>
          </a:p>
        </p:txBody>
      </p:sp>
    </p:spTree>
  </p:cSld>
  <p:clrMapOvr>
    <a:masterClrMapping/>
  </p:clrMapOvr>
  <p:transition xmlns:p14="http://schemas.microsoft.com/office/powerpoint/2010/main" advTm="19445"/>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79"/>
          <p:cNvSpPr>
            <a:spLocks noGrp="1"/>
          </p:cNvSpPr>
          <p:nvPr>
            <p:ph type="title"/>
          </p:nvPr>
        </p:nvSpPr>
        <p:spPr/>
        <p:txBody>
          <a:bodyPr/>
          <a:lstStyle/>
          <a:p>
            <a:r>
              <a:rPr lang="en-US" dirty="0" smtClean="0"/>
              <a:t>CSS </a:t>
            </a:r>
            <a:r>
              <a:rPr lang="en-US" dirty="0" smtClean="0"/>
              <a:t>“Selectors”</a:t>
            </a:r>
            <a:endParaRPr lang="en-US" dirty="0"/>
          </a:p>
        </p:txBody>
      </p:sp>
      <p:sp>
        <p:nvSpPr>
          <p:cNvPr id="81" name="Content Placeholder 80"/>
          <p:cNvSpPr>
            <a:spLocks noGrp="1"/>
          </p:cNvSpPr>
          <p:nvPr>
            <p:ph idx="1"/>
          </p:nvPr>
        </p:nvSpPr>
        <p:spPr/>
        <p:txBody>
          <a:bodyPr/>
          <a:lstStyle/>
          <a:p>
            <a:r>
              <a:rPr lang="en-US" dirty="0" smtClean="0">
                <a:ea typeface="Futura Condensed" pitchFamily="-65" charset="0"/>
                <a:cs typeface="Gill Sans"/>
              </a:rPr>
              <a:t>There </a:t>
            </a:r>
            <a:r>
              <a:rPr lang="en-US" dirty="0" smtClean="0">
                <a:ea typeface="Futura Condensed" pitchFamily="-65" charset="0"/>
                <a:cs typeface="Gill Sans"/>
              </a:rPr>
              <a:t>are three basic types of selectors:</a:t>
            </a:r>
          </a:p>
          <a:p>
            <a:pPr marL="1043670">
              <a:spcBef>
                <a:spcPts val="2999"/>
              </a:spcBef>
              <a:buSzPct val="60000"/>
              <a:defRPr/>
            </a:pPr>
            <a:r>
              <a:rPr lang="en-US" b="1" dirty="0" smtClean="0">
                <a:solidFill>
                  <a:srgbClr val="BEE478"/>
                </a:solidFill>
              </a:rPr>
              <a:t>HTML</a:t>
            </a:r>
            <a:r>
              <a:rPr lang="en-US" dirty="0" smtClean="0">
                <a:solidFill>
                  <a:srgbClr val="BEE478"/>
                </a:solidFill>
              </a:rPr>
              <a:t> </a:t>
            </a:r>
            <a:r>
              <a:rPr lang="en-US" dirty="0" smtClean="0"/>
              <a:t>(or "tag") selectors</a:t>
            </a:r>
            <a:endParaRPr lang="en-US" dirty="0" smtClean="0">
              <a:solidFill>
                <a:srgbClr val="CAC9C6"/>
              </a:solidFill>
              <a:effectLst>
                <a:outerShdw blurRad="38100" dist="38100" dir="2700000" algn="tl">
                  <a:srgbClr val="000000"/>
                </a:outerShdw>
              </a:effectLst>
              <a:ea typeface="Gill Sans" pitchFamily="-65" charset="0"/>
              <a:cs typeface="Gill Sans" pitchFamily="-65" charset="0"/>
              <a:sym typeface="Gill Sans" pitchFamily="-65" charset="0"/>
            </a:endParaRPr>
          </a:p>
          <a:p>
            <a:pPr marL="1043670">
              <a:spcBef>
                <a:spcPts val="2999"/>
              </a:spcBef>
              <a:buSzPct val="60000"/>
              <a:defRPr/>
            </a:pPr>
            <a:r>
              <a:rPr lang="en-US" b="1" dirty="0" smtClean="0">
                <a:solidFill>
                  <a:srgbClr val="BEE478"/>
                </a:solidFill>
              </a:rPr>
              <a:t>id</a:t>
            </a:r>
            <a:r>
              <a:rPr lang="en-US" dirty="0" smtClean="0">
                <a:solidFill>
                  <a:srgbClr val="BEE478"/>
                </a:solidFill>
              </a:rPr>
              <a:t> </a:t>
            </a:r>
            <a:r>
              <a:rPr lang="en-US" dirty="0" smtClean="0"/>
              <a:t>selectors</a:t>
            </a:r>
          </a:p>
          <a:p>
            <a:pPr marL="1043670">
              <a:spcBef>
                <a:spcPts val="2999"/>
              </a:spcBef>
              <a:buSzPct val="60000"/>
              <a:defRPr/>
            </a:pPr>
            <a:r>
              <a:rPr lang="en-US" b="1" dirty="0" smtClean="0">
                <a:solidFill>
                  <a:srgbClr val="BEE478"/>
                </a:solidFill>
              </a:rPr>
              <a:t>class</a:t>
            </a:r>
            <a:r>
              <a:rPr lang="en-US" dirty="0" smtClean="0">
                <a:solidFill>
                  <a:srgbClr val="BEE478"/>
                </a:solidFill>
              </a:rPr>
              <a:t> </a:t>
            </a:r>
            <a:r>
              <a:rPr lang="en-US" dirty="0" smtClean="0"/>
              <a:t>selectors</a:t>
            </a:r>
            <a:endParaRPr lang="en-US" dirty="0" smtClean="0">
              <a:solidFill>
                <a:srgbClr val="E1FFC9"/>
              </a:solidFill>
              <a:effectLst>
                <a:outerShdw blurRad="38100" dist="38100" dir="2700000" algn="tl">
                  <a:srgbClr val="000000"/>
                </a:outerShdw>
              </a:effectLst>
              <a:ea typeface="Gill Sans" pitchFamily="-65" charset="0"/>
              <a:cs typeface="Gill Sans" pitchFamily="-65" charset="0"/>
              <a:sym typeface="Gill Sans" pitchFamily="-65" charset="0"/>
            </a:endParaRPr>
          </a:p>
          <a:p>
            <a:endParaRPr lang="en-US" sz="3000" b="1" dirty="0">
              <a:solidFill>
                <a:srgbClr val="E3422A"/>
              </a:solidFill>
              <a:effectLst>
                <a:outerShdw blurRad="50800" dist="38100" dir="2700000" algn="tl" rotWithShape="0">
                  <a:srgbClr val="000000">
                    <a:alpha val="43000"/>
                  </a:srgbClr>
                </a:outerShdw>
                <a:reflection stA="0" endPos="0" dir="5400000" sy="-100000" algn="bl" rotWithShape="0"/>
              </a:effectLst>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79"/>
          <p:cNvSpPr>
            <a:spLocks noGrp="1"/>
          </p:cNvSpPr>
          <p:nvPr>
            <p:ph type="title"/>
          </p:nvPr>
        </p:nvSpPr>
        <p:spPr/>
        <p:txBody>
          <a:bodyPr/>
          <a:lstStyle/>
          <a:p>
            <a:r>
              <a:rPr lang="en-US" dirty="0" smtClean="0"/>
              <a:t>CSS </a:t>
            </a:r>
            <a:r>
              <a:rPr lang="en-US" i="1" dirty="0" smtClean="0"/>
              <a:t>HTML</a:t>
            </a:r>
            <a:r>
              <a:rPr lang="en-US" dirty="0" smtClean="0"/>
              <a:t> Selectors</a:t>
            </a:r>
            <a:endParaRPr lang="en-US" sz="2800" dirty="0"/>
          </a:p>
        </p:txBody>
      </p:sp>
      <p:sp>
        <p:nvSpPr>
          <p:cNvPr id="81" name="Content Placeholder 80"/>
          <p:cNvSpPr>
            <a:spLocks noGrp="1"/>
          </p:cNvSpPr>
          <p:nvPr>
            <p:ph idx="1"/>
          </p:nvPr>
        </p:nvSpPr>
        <p:spPr/>
        <p:txBody>
          <a:bodyPr>
            <a:normAutofit lnSpcReduction="10000"/>
          </a:bodyPr>
          <a:lstStyle/>
          <a:p>
            <a:r>
              <a:rPr lang="en-US" dirty="0" smtClean="0">
                <a:solidFill>
                  <a:srgbClr val="BEE478"/>
                </a:solidFill>
              </a:rPr>
              <a:t>HTML </a:t>
            </a:r>
            <a:r>
              <a:rPr lang="en-US" dirty="0" smtClean="0">
                <a:solidFill>
                  <a:srgbClr val="BEE478"/>
                </a:solidFill>
              </a:rPr>
              <a:t>selectors </a:t>
            </a:r>
            <a:r>
              <a:rPr lang="en-US" dirty="0" smtClean="0"/>
              <a:t>use </a:t>
            </a:r>
            <a:r>
              <a:rPr lang="en-US" dirty="0" smtClean="0"/>
              <a:t>standard, </a:t>
            </a:r>
            <a:r>
              <a:rPr lang="en-US" dirty="0" smtClean="0"/>
              <a:t>predefined HTML tags and format them accordingly in a webpage's code. If you have the following rule: </a:t>
            </a:r>
          </a:p>
          <a:p>
            <a:pPr marL="1133565">
              <a:spcBef>
                <a:spcPts val="2999"/>
              </a:spcBef>
              <a:spcAft>
                <a:spcPts val="2999"/>
              </a:spcAft>
            </a:pPr>
            <a:r>
              <a:rPr lang="en-US" dirty="0" smtClean="0">
                <a:solidFill>
                  <a:srgbClr val="BEE478"/>
                </a:solidFill>
              </a:rPr>
              <a:t>p { color: #333333; } </a:t>
            </a:r>
          </a:p>
          <a:p>
            <a:r>
              <a:rPr lang="en-US" dirty="0" smtClean="0"/>
              <a:t>…then all instances of </a:t>
            </a:r>
            <a:r>
              <a:rPr lang="en-US" dirty="0" smtClean="0">
                <a:solidFill>
                  <a:srgbClr val="BEE478"/>
                </a:solidFill>
              </a:rPr>
              <a:t>&lt;p&gt;&lt;/p&gt; </a:t>
            </a:r>
            <a:r>
              <a:rPr lang="en-US" dirty="0" smtClean="0"/>
              <a:t>in the webpage will be the dark grey </a:t>
            </a:r>
            <a:r>
              <a:rPr lang="en-US" dirty="0" smtClean="0">
                <a:solidFill>
                  <a:schemeClr val="tx1">
                    <a:lumMod val="65000"/>
                  </a:schemeClr>
                </a:solidFill>
              </a:rPr>
              <a:t>#333333</a:t>
            </a:r>
            <a:r>
              <a:rPr lang="en-US" dirty="0" smtClean="0">
                <a:solidFill>
                  <a:srgbClr val="FF3122"/>
                </a:solidFill>
              </a:rPr>
              <a:t> </a:t>
            </a:r>
            <a:r>
              <a:rPr lang="en-US" dirty="0" smtClean="0"/>
              <a:t>color.</a:t>
            </a:r>
            <a:endParaRPr lang="en-US" sz="3000" b="1" dirty="0">
              <a:solidFill>
                <a:srgbClr val="E3422A"/>
              </a:solidFill>
              <a:effectLst>
                <a:outerShdw blurRad="50800" dist="38100" dir="2700000" algn="tl" rotWithShape="0">
                  <a:srgbClr val="000000">
                    <a:alpha val="43000"/>
                  </a:srgbClr>
                </a:outerShdw>
                <a:reflection stA="0" endPos="0" dir="5400000" sy="-100000" algn="bl" rotWithShape="0"/>
              </a:effectLst>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79"/>
          <p:cNvSpPr>
            <a:spLocks noGrp="1"/>
          </p:cNvSpPr>
          <p:nvPr>
            <p:ph type="title"/>
          </p:nvPr>
        </p:nvSpPr>
        <p:spPr/>
        <p:txBody>
          <a:bodyPr/>
          <a:lstStyle/>
          <a:p>
            <a:r>
              <a:rPr lang="en-US" dirty="0" smtClean="0"/>
              <a:t>CSS </a:t>
            </a:r>
            <a:r>
              <a:rPr lang="en-US" i="1" dirty="0" smtClean="0"/>
              <a:t>ID</a:t>
            </a:r>
            <a:r>
              <a:rPr lang="en-US" dirty="0" smtClean="0"/>
              <a:t> </a:t>
            </a:r>
            <a:r>
              <a:rPr lang="en-US" dirty="0" smtClean="0"/>
              <a:t>Selectors</a:t>
            </a:r>
            <a:r>
              <a:rPr lang="en-US" sz="2800" dirty="0"/>
              <a:t> </a:t>
            </a:r>
            <a:endParaRPr lang="en-US" dirty="0"/>
          </a:p>
        </p:txBody>
      </p:sp>
      <p:sp>
        <p:nvSpPr>
          <p:cNvPr id="81" name="Content Placeholder 80"/>
          <p:cNvSpPr>
            <a:spLocks noGrp="1"/>
          </p:cNvSpPr>
          <p:nvPr>
            <p:ph idx="1"/>
          </p:nvPr>
        </p:nvSpPr>
        <p:spPr>
          <a:xfrm>
            <a:off x="0" y="2275841"/>
            <a:ext cx="12354560" cy="6436925"/>
          </a:xfrm>
        </p:spPr>
        <p:txBody>
          <a:bodyPr>
            <a:noAutofit/>
          </a:bodyPr>
          <a:lstStyle/>
          <a:p>
            <a:pPr marL="859316">
              <a:spcBef>
                <a:spcPts val="2196"/>
              </a:spcBef>
              <a:buSzPct val="60000"/>
            </a:pPr>
            <a:r>
              <a:rPr lang="en-US" sz="3100" dirty="0" smtClean="0">
                <a:solidFill>
                  <a:srgbClr val="BEE478"/>
                </a:solidFill>
              </a:rPr>
              <a:t>ID </a:t>
            </a:r>
            <a:r>
              <a:rPr lang="en-US" sz="3100" dirty="0" smtClean="0">
                <a:solidFill>
                  <a:srgbClr val="BEE478"/>
                </a:solidFill>
              </a:rPr>
              <a:t>selectors </a:t>
            </a:r>
            <a:r>
              <a:rPr lang="en-US" sz="3100" dirty="0" smtClean="0"/>
              <a:t>are styles that only occur </a:t>
            </a:r>
            <a:r>
              <a:rPr lang="en-US" sz="3100" dirty="0" smtClean="0">
                <a:solidFill>
                  <a:srgbClr val="BEE478"/>
                </a:solidFill>
              </a:rPr>
              <a:t>once</a:t>
            </a:r>
            <a:r>
              <a:rPr lang="en-US" sz="3100" dirty="0" smtClean="0"/>
              <a:t> in a page, typically as a unique layout element that is not to be repeated. </a:t>
            </a:r>
          </a:p>
          <a:p>
            <a:pPr marL="859316">
              <a:spcBef>
                <a:spcPts val="2196"/>
              </a:spcBef>
              <a:buSzPct val="60000"/>
            </a:pPr>
            <a:r>
              <a:rPr lang="en-US" sz="3100" dirty="0" smtClean="0"/>
              <a:t>You </a:t>
            </a:r>
            <a:r>
              <a:rPr lang="en-US" sz="3100" dirty="0" smtClean="0"/>
              <a:t>can assign any name you want to an ID selector when writing the rule, and the browser understands it as an ID because the selector will have a </a:t>
            </a:r>
            <a:r>
              <a:rPr lang="en-US" sz="3100" dirty="0" smtClean="0">
                <a:solidFill>
                  <a:srgbClr val="FAC090"/>
                </a:solidFill>
              </a:rPr>
              <a:t>#</a:t>
            </a:r>
            <a:r>
              <a:rPr lang="en-US" sz="3100" dirty="0" smtClean="0"/>
              <a:t> symbol in front of it, as follows: </a:t>
            </a:r>
          </a:p>
          <a:p>
            <a:pPr marL="1508385" lvl="2">
              <a:spcBef>
                <a:spcPts val="2196"/>
              </a:spcBef>
            </a:pPr>
            <a:r>
              <a:rPr lang="en-US" sz="3100" dirty="0" smtClean="0"/>
              <a:t>#content </a:t>
            </a:r>
            <a:r>
              <a:rPr lang="en-US" sz="3100" dirty="0" smtClean="0">
                <a:solidFill>
                  <a:schemeClr val="accent6">
                    <a:lumMod val="60000"/>
                    <a:lumOff val="40000"/>
                  </a:schemeClr>
                </a:solidFill>
              </a:rPr>
              <a:t>{ padding: 5%; </a:t>
            </a:r>
            <a:r>
              <a:rPr lang="en-US" sz="3100" dirty="0" smtClean="0">
                <a:solidFill>
                  <a:schemeClr val="accent6">
                    <a:lumMod val="60000"/>
                    <a:lumOff val="40000"/>
                  </a:schemeClr>
                </a:solidFill>
              </a:rPr>
              <a:t>} </a:t>
            </a:r>
          </a:p>
          <a:p>
            <a:pPr marL="859316">
              <a:spcBef>
                <a:spcPts val="2196"/>
              </a:spcBef>
              <a:buSzPct val="60000"/>
            </a:pPr>
            <a:r>
              <a:rPr lang="en-US" sz="3100" dirty="0" smtClean="0"/>
              <a:t>This ID would be invoked in the </a:t>
            </a:r>
            <a:r>
              <a:rPr lang="en-US" sz="3100" dirty="0" smtClean="0"/>
              <a:t>HTML </a:t>
            </a:r>
            <a:r>
              <a:rPr lang="en-US" sz="3100" dirty="0" smtClean="0"/>
              <a:t>page as an attribute of </a:t>
            </a:r>
            <a:r>
              <a:rPr lang="en-US" sz="3100" dirty="0" smtClean="0"/>
              <a:t>”</a:t>
            </a:r>
            <a:r>
              <a:rPr lang="en-US" sz="3100" dirty="0" smtClean="0">
                <a:solidFill>
                  <a:srgbClr val="BEE478"/>
                </a:solidFill>
              </a:rPr>
              <a:t>section</a:t>
            </a:r>
            <a:r>
              <a:rPr lang="en-US" sz="3100" dirty="0" smtClean="0"/>
              <a:t>" </a:t>
            </a:r>
            <a:r>
              <a:rPr lang="en-US" sz="3100" dirty="0" smtClean="0"/>
              <a:t>like this: </a:t>
            </a:r>
          </a:p>
          <a:p>
            <a:pPr marL="1782634" lvl="2" indent="-274249">
              <a:spcBef>
                <a:spcPts val="2196"/>
              </a:spcBef>
            </a:pPr>
            <a:r>
              <a:rPr lang="en-US" sz="3100" dirty="0" smtClean="0">
                <a:solidFill>
                  <a:srgbClr val="BEE478"/>
                </a:solidFill>
              </a:rPr>
              <a:t>&lt;section </a:t>
            </a:r>
            <a:r>
              <a:rPr lang="en-US" sz="3100" dirty="0" smtClean="0"/>
              <a:t>id=”content"</a:t>
            </a:r>
            <a:r>
              <a:rPr lang="en-US" sz="3100" dirty="0" smtClean="0">
                <a:solidFill>
                  <a:srgbClr val="BEE478"/>
                </a:solidFill>
              </a:rPr>
              <a:t>&gt;</a:t>
            </a:r>
            <a:r>
              <a:rPr lang="en-US" sz="3100" dirty="0" smtClean="0">
                <a:solidFill>
                  <a:schemeClr val="tx1">
                    <a:lumMod val="85000"/>
                  </a:schemeClr>
                </a:solidFill>
              </a:rPr>
              <a:t>Something Here</a:t>
            </a:r>
            <a:r>
              <a:rPr lang="en-US" sz="3100" dirty="0" smtClean="0">
                <a:solidFill>
                  <a:srgbClr val="BEE478"/>
                </a:solidFill>
              </a:rPr>
              <a:t>&lt;</a:t>
            </a:r>
            <a:r>
              <a:rPr lang="en-US" sz="3100" dirty="0" smtClean="0">
                <a:solidFill>
                  <a:srgbClr val="BEE478"/>
                </a:solidFill>
              </a:rPr>
              <a:t>/section&gt;</a:t>
            </a:r>
            <a:endParaRPr lang="en-US" sz="3100" dirty="0">
              <a:solidFill>
                <a:srgbClr val="BEE478"/>
              </a:solidFill>
            </a:endParaRPr>
          </a:p>
        </p:txBody>
      </p:sp>
    </p:spTree>
  </p:cSld>
  <p:clrMapOvr>
    <a:masterClrMapping/>
  </p:clrMapOvr>
  <p:transition xmlns:p14="http://schemas.microsoft.com/office/powerpoint/2010/main" advTm="2254"/>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79"/>
          <p:cNvSpPr>
            <a:spLocks noGrp="1"/>
          </p:cNvSpPr>
          <p:nvPr>
            <p:ph type="title"/>
          </p:nvPr>
        </p:nvSpPr>
        <p:spPr/>
        <p:txBody>
          <a:bodyPr/>
          <a:lstStyle/>
          <a:p>
            <a:r>
              <a:rPr lang="en-US" dirty="0" smtClean="0"/>
              <a:t>CSS </a:t>
            </a:r>
            <a:r>
              <a:rPr lang="en-US" i="1" dirty="0" smtClean="0"/>
              <a:t>Class</a:t>
            </a:r>
            <a:r>
              <a:rPr lang="en-US" dirty="0" smtClean="0"/>
              <a:t> </a:t>
            </a:r>
            <a:r>
              <a:rPr lang="en-US" dirty="0" smtClean="0"/>
              <a:t>Selectors</a:t>
            </a:r>
            <a:r>
              <a:rPr lang="en-US" sz="2800" dirty="0"/>
              <a:t> </a:t>
            </a:r>
            <a:endParaRPr lang="en-US" dirty="0"/>
          </a:p>
        </p:txBody>
      </p:sp>
      <p:sp>
        <p:nvSpPr>
          <p:cNvPr id="81" name="Content Placeholder 80"/>
          <p:cNvSpPr>
            <a:spLocks noGrp="1"/>
          </p:cNvSpPr>
          <p:nvPr>
            <p:ph idx="1"/>
          </p:nvPr>
        </p:nvSpPr>
        <p:spPr>
          <a:xfrm>
            <a:off x="177800" y="2275841"/>
            <a:ext cx="12176760" cy="6436925"/>
          </a:xfrm>
        </p:spPr>
        <p:txBody>
          <a:bodyPr>
            <a:noAutofit/>
          </a:bodyPr>
          <a:lstStyle/>
          <a:p>
            <a:pPr marL="676482">
              <a:spcBef>
                <a:spcPts val="2796"/>
              </a:spcBef>
              <a:buSzPct val="60000"/>
            </a:pPr>
            <a:r>
              <a:rPr lang="en-US" sz="3100" dirty="0" smtClean="0">
                <a:solidFill>
                  <a:srgbClr val="BEE478"/>
                </a:solidFill>
              </a:rPr>
              <a:t>CLASS </a:t>
            </a:r>
            <a:r>
              <a:rPr lang="en-US" sz="3100" dirty="0" smtClean="0">
                <a:solidFill>
                  <a:srgbClr val="BEE478"/>
                </a:solidFill>
              </a:rPr>
              <a:t>selectors </a:t>
            </a:r>
            <a:r>
              <a:rPr lang="en-US" sz="3100" dirty="0" smtClean="0"/>
              <a:t>are styles that can be repeated </a:t>
            </a:r>
            <a:r>
              <a:rPr lang="en-US" sz="3100" dirty="0" smtClean="0">
                <a:solidFill>
                  <a:srgbClr val="BEE478"/>
                </a:solidFill>
              </a:rPr>
              <a:t>as many times as necessary</a:t>
            </a:r>
            <a:r>
              <a:rPr lang="en-US" sz="3100" dirty="0" smtClean="0"/>
              <a:t> in a page, as in formatted text boxes, image styles, text formatting, etc.</a:t>
            </a:r>
          </a:p>
          <a:p>
            <a:pPr marL="676482">
              <a:spcBef>
                <a:spcPts val="2796"/>
              </a:spcBef>
              <a:buSzPct val="60000"/>
            </a:pPr>
            <a:r>
              <a:rPr lang="en-US" sz="3100" dirty="0" smtClean="0"/>
              <a:t>You can assign any name you want to a class selector when writing the rule, and the browser understands it as a class because the selector will have a "</a:t>
            </a:r>
            <a:r>
              <a:rPr lang="en-US" sz="3100" dirty="0" smtClean="0">
                <a:solidFill>
                  <a:schemeClr val="accent6">
                    <a:lumMod val="60000"/>
                    <a:lumOff val="40000"/>
                  </a:schemeClr>
                </a:solidFill>
              </a:rPr>
              <a:t>.</a:t>
            </a:r>
            <a:r>
              <a:rPr lang="en-US" sz="3100" dirty="0" smtClean="0"/>
              <a:t>" symbol in front of it, as follows:</a:t>
            </a:r>
          </a:p>
          <a:p>
            <a:pPr marL="1691215" lvl="2" indent="-365666">
              <a:spcBef>
                <a:spcPts val="2796"/>
              </a:spcBef>
            </a:pPr>
            <a:r>
              <a:rPr lang="en-US" sz="3100" dirty="0" smtClean="0"/>
              <a:t>.listing </a:t>
            </a:r>
            <a:r>
              <a:rPr lang="en-US" sz="3100" dirty="0" smtClean="0">
                <a:solidFill>
                  <a:srgbClr val="FAC090"/>
                </a:solidFill>
              </a:rPr>
              <a:t>{ margin-left: 10px; color: #ffffff; }</a:t>
            </a:r>
          </a:p>
          <a:p>
            <a:pPr marL="676482">
              <a:spcBef>
                <a:spcPts val="2796"/>
              </a:spcBef>
              <a:buSzPct val="60000"/>
            </a:pPr>
            <a:r>
              <a:rPr lang="en-US" sz="3100" dirty="0" smtClean="0"/>
              <a:t>This class could be invoked in the </a:t>
            </a:r>
            <a:r>
              <a:rPr lang="en-US" sz="3100" dirty="0" smtClean="0"/>
              <a:t>HTML </a:t>
            </a:r>
            <a:r>
              <a:rPr lang="en-US" sz="3100" dirty="0" smtClean="0"/>
              <a:t>page as an attribute of </a:t>
            </a:r>
            <a:r>
              <a:rPr lang="en-US" sz="3100" dirty="0" smtClean="0"/>
              <a:t>”</a:t>
            </a:r>
            <a:r>
              <a:rPr lang="en-US" sz="3100" dirty="0" smtClean="0">
                <a:solidFill>
                  <a:srgbClr val="BEE478"/>
                </a:solidFill>
              </a:rPr>
              <a:t>p</a:t>
            </a:r>
            <a:r>
              <a:rPr lang="en-US" sz="3100" dirty="0" smtClean="0"/>
              <a:t>" </a:t>
            </a:r>
            <a:r>
              <a:rPr lang="en-US" sz="3100" dirty="0" smtClean="0"/>
              <a:t>like this:</a:t>
            </a:r>
          </a:p>
          <a:p>
            <a:pPr marL="1691215" lvl="2" indent="-365666">
              <a:spcBef>
                <a:spcPts val="2796"/>
              </a:spcBef>
            </a:pPr>
            <a:r>
              <a:rPr lang="en-US" sz="3100" dirty="0" smtClean="0">
                <a:solidFill>
                  <a:srgbClr val="BEE478"/>
                </a:solidFill>
              </a:rPr>
              <a:t>&lt;p </a:t>
            </a:r>
            <a:r>
              <a:rPr lang="en-US" sz="3100" dirty="0" smtClean="0"/>
              <a:t>class</a:t>
            </a:r>
            <a:r>
              <a:rPr lang="en-US" sz="3100" dirty="0" smtClean="0"/>
              <a:t>="listing"</a:t>
            </a:r>
            <a:r>
              <a:rPr lang="en-US" sz="3100" dirty="0" smtClean="0">
                <a:solidFill>
                  <a:srgbClr val="BEE478"/>
                </a:solidFill>
              </a:rPr>
              <a:t>&gt;</a:t>
            </a:r>
            <a:r>
              <a:rPr lang="en-US" sz="3100" dirty="0" smtClean="0">
                <a:solidFill>
                  <a:schemeClr val="tx1">
                    <a:lumMod val="85000"/>
                  </a:schemeClr>
                </a:solidFill>
              </a:rPr>
              <a:t>Something Here</a:t>
            </a:r>
            <a:r>
              <a:rPr lang="en-US" sz="3100" dirty="0" smtClean="0">
                <a:solidFill>
                  <a:srgbClr val="BEE478"/>
                </a:solidFill>
              </a:rPr>
              <a:t>&lt;</a:t>
            </a:r>
            <a:r>
              <a:rPr lang="en-US" sz="3100" dirty="0" smtClean="0">
                <a:solidFill>
                  <a:srgbClr val="BEE478"/>
                </a:solidFill>
              </a:rPr>
              <a:t>/p&gt;</a:t>
            </a:r>
            <a:endParaRPr lang="en-US" sz="3100" dirty="0">
              <a:solidFill>
                <a:srgbClr val="BEE478"/>
              </a:solidFill>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79"/>
          <p:cNvSpPr>
            <a:spLocks noGrp="1"/>
          </p:cNvSpPr>
          <p:nvPr>
            <p:ph type="title"/>
          </p:nvPr>
        </p:nvSpPr>
        <p:spPr/>
        <p:txBody>
          <a:bodyPr/>
          <a:lstStyle/>
          <a:p>
            <a:r>
              <a:rPr lang="en-US" dirty="0" smtClean="0"/>
              <a:t>CSS </a:t>
            </a:r>
            <a:r>
              <a:rPr lang="en-US" dirty="0" smtClean="0"/>
              <a:t>Multiple Classes</a:t>
            </a:r>
            <a:endParaRPr lang="en-US" dirty="0"/>
          </a:p>
        </p:txBody>
      </p:sp>
      <p:sp>
        <p:nvSpPr>
          <p:cNvPr id="81" name="Content Placeholder 80"/>
          <p:cNvSpPr>
            <a:spLocks noGrp="1"/>
          </p:cNvSpPr>
          <p:nvPr>
            <p:ph idx="1"/>
          </p:nvPr>
        </p:nvSpPr>
        <p:spPr>
          <a:xfrm>
            <a:off x="177800" y="2275841"/>
            <a:ext cx="12176760" cy="6436925"/>
          </a:xfrm>
        </p:spPr>
        <p:txBody>
          <a:bodyPr>
            <a:normAutofit/>
          </a:bodyPr>
          <a:lstStyle/>
          <a:p>
            <a:pPr marL="676482">
              <a:spcBef>
                <a:spcPts val="2796"/>
              </a:spcBef>
              <a:buSzPct val="60000"/>
            </a:pPr>
            <a:r>
              <a:rPr lang="en-US" sz="3200" dirty="0" smtClean="0"/>
              <a:t>You </a:t>
            </a:r>
            <a:r>
              <a:rPr lang="en-US" sz="3200" dirty="0" smtClean="0"/>
              <a:t>can also define a single tag with multiple classes, as is the case with the following example, defining the text "Bilingual Education":</a:t>
            </a:r>
          </a:p>
          <a:p>
            <a:pPr marL="1691215" lvl="2" indent="-365666">
              <a:spcBef>
                <a:spcPts val="2796"/>
              </a:spcBef>
            </a:pPr>
            <a:r>
              <a:rPr lang="en-US" sz="3200" dirty="0" smtClean="0">
                <a:solidFill>
                  <a:srgbClr val="B0B0B0"/>
                </a:solidFill>
              </a:rPr>
              <a:t>&lt;p&gt;Ron is in the </a:t>
            </a:r>
            <a:r>
              <a:rPr lang="en-US" sz="3200" dirty="0" smtClean="0"/>
              <a:t>&lt;span </a:t>
            </a:r>
            <a:r>
              <a:rPr lang="en-US" sz="3200" dirty="0" smtClean="0">
                <a:solidFill>
                  <a:srgbClr val="AFDDFF"/>
                </a:solidFill>
              </a:rPr>
              <a:t>class=</a:t>
            </a:r>
            <a:r>
              <a:rPr lang="en-US" sz="3200" dirty="0" smtClean="0">
                <a:solidFill>
                  <a:srgbClr val="BEE478"/>
                </a:solidFill>
              </a:rPr>
              <a:t>"spanish english"</a:t>
            </a:r>
            <a:r>
              <a:rPr lang="en-US" sz="3200" dirty="0" smtClean="0"/>
              <a:t>&gt;</a:t>
            </a:r>
            <a:r>
              <a:rPr lang="en-US" sz="3200" dirty="0" smtClean="0">
                <a:solidFill>
                  <a:schemeClr val="tx1"/>
                </a:solidFill>
              </a:rPr>
              <a:t>Bilingual Education</a:t>
            </a:r>
            <a:r>
              <a:rPr lang="en-US" sz="3200" dirty="0" smtClean="0"/>
              <a:t>&lt;/span&gt; </a:t>
            </a:r>
            <a:r>
              <a:rPr lang="en-US" sz="3200" dirty="0" smtClean="0">
                <a:solidFill>
                  <a:srgbClr val="B0B0B0"/>
                </a:solidFill>
              </a:rPr>
              <a:t>program.&lt;/p</a:t>
            </a:r>
            <a:r>
              <a:rPr lang="en-US" sz="3200" dirty="0" smtClean="0">
                <a:solidFill>
                  <a:srgbClr val="B0B0B0"/>
                </a:solidFill>
              </a:rPr>
              <a:t>&gt;</a:t>
            </a:r>
          </a:p>
          <a:p>
            <a:pPr marL="676482">
              <a:spcBef>
                <a:spcPts val="2796"/>
              </a:spcBef>
              <a:buSzPct val="60000"/>
            </a:pPr>
            <a:r>
              <a:rPr lang="en-US" sz="3200" dirty="0" smtClean="0"/>
              <a:t>Where the following two rules existed:</a:t>
            </a:r>
          </a:p>
          <a:p>
            <a:pPr marL="1691215" lvl="3" indent="-365666">
              <a:spcBef>
                <a:spcPts val="2796"/>
              </a:spcBef>
            </a:pPr>
            <a:r>
              <a:rPr lang="en-US" sz="3200" dirty="0" smtClean="0">
                <a:solidFill>
                  <a:srgbClr val="BEE478"/>
                </a:solidFill>
              </a:rPr>
              <a:t>.</a:t>
            </a:r>
            <a:r>
              <a:rPr lang="en-US" sz="3200" dirty="0" smtClean="0">
                <a:solidFill>
                  <a:srgbClr val="BEE478"/>
                </a:solidFill>
              </a:rPr>
              <a:t>english { text-decoration: underline; } </a:t>
            </a:r>
          </a:p>
          <a:p>
            <a:pPr marL="1691215" lvl="2" indent="-365666">
              <a:spcBef>
                <a:spcPts val="2796"/>
              </a:spcBef>
            </a:pPr>
            <a:r>
              <a:rPr lang="en-US" sz="3200" dirty="0" smtClean="0">
                <a:solidFill>
                  <a:srgbClr val="BEE478"/>
                </a:solidFill>
              </a:rPr>
              <a:t>.spanish { color: #666666; } </a:t>
            </a:r>
            <a:endParaRPr lang="en-US" sz="3200" dirty="0">
              <a:solidFill>
                <a:srgbClr val="BEE478"/>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79"/>
          <p:cNvSpPr>
            <a:spLocks noGrp="1"/>
          </p:cNvSpPr>
          <p:nvPr>
            <p:ph type="title"/>
          </p:nvPr>
        </p:nvSpPr>
        <p:spPr/>
        <p:txBody>
          <a:bodyPr/>
          <a:lstStyle/>
          <a:p>
            <a:r>
              <a:rPr lang="en-US" dirty="0" smtClean="0"/>
              <a:t>CSS </a:t>
            </a:r>
            <a:r>
              <a:rPr lang="en-US" i="1" dirty="0" err="1" smtClean="0"/>
              <a:t>Psuedos</a:t>
            </a:r>
            <a:endParaRPr lang="en-US" sz="2400" i="1" dirty="0"/>
          </a:p>
        </p:txBody>
      </p:sp>
      <p:sp>
        <p:nvSpPr>
          <p:cNvPr id="81" name="Content Placeholder 80"/>
          <p:cNvSpPr>
            <a:spLocks noGrp="1"/>
          </p:cNvSpPr>
          <p:nvPr>
            <p:ph idx="1"/>
          </p:nvPr>
        </p:nvSpPr>
        <p:spPr>
          <a:xfrm>
            <a:off x="177800" y="2275841"/>
            <a:ext cx="12176760" cy="6436925"/>
          </a:xfrm>
        </p:spPr>
        <p:txBody>
          <a:bodyPr>
            <a:noAutofit/>
          </a:bodyPr>
          <a:lstStyle/>
          <a:p>
            <a:pPr marL="676482">
              <a:spcBef>
                <a:spcPts val="2796"/>
              </a:spcBef>
              <a:buSzPct val="60000"/>
            </a:pPr>
            <a:r>
              <a:rPr lang="en-US" sz="3200" dirty="0" smtClean="0"/>
              <a:t>A </a:t>
            </a:r>
            <a:r>
              <a:rPr lang="en-US" sz="3200" dirty="0" err="1" smtClean="0">
                <a:solidFill>
                  <a:srgbClr val="BEE478"/>
                </a:solidFill>
              </a:rPr>
              <a:t>psuedo</a:t>
            </a:r>
            <a:r>
              <a:rPr lang="en-US" sz="3200" dirty="0" smtClean="0">
                <a:solidFill>
                  <a:srgbClr val="BEE478"/>
                </a:solidFill>
              </a:rPr>
              <a:t>-class/element </a:t>
            </a:r>
            <a:r>
              <a:rPr lang="en-US" sz="3200" dirty="0" smtClean="0"/>
              <a:t>is defined by a selector that gives specificity to rule based on a condition. For instance, maybe you only want the rule to apply when someone hovers over a link with a mouse. </a:t>
            </a:r>
            <a:r>
              <a:rPr lang="en-US" sz="3200" dirty="0" smtClean="0"/>
              <a:t>Here's </a:t>
            </a:r>
            <a:r>
              <a:rPr lang="en-US" sz="3200" dirty="0" smtClean="0"/>
              <a:t>the CSS syntax of the rules if you wanted </a:t>
            </a:r>
            <a:r>
              <a:rPr lang="en-US" sz="3200" dirty="0" smtClean="0">
                <a:solidFill>
                  <a:srgbClr val="FFFF00"/>
                </a:solidFill>
              </a:rPr>
              <a:t>normal links to be yellow</a:t>
            </a:r>
            <a:r>
              <a:rPr lang="en-US" sz="3200" dirty="0" smtClean="0"/>
              <a:t>, </a:t>
            </a:r>
            <a:r>
              <a:rPr lang="en-US" sz="3200" dirty="0" smtClean="0">
                <a:solidFill>
                  <a:srgbClr val="FF0000"/>
                </a:solidFill>
              </a:rPr>
              <a:t>hover states </a:t>
            </a:r>
            <a:r>
              <a:rPr lang="en-US" sz="3200" dirty="0" smtClean="0">
                <a:solidFill>
                  <a:srgbClr val="FF0000"/>
                </a:solidFill>
              </a:rPr>
              <a:t>to be red</a:t>
            </a:r>
            <a:r>
              <a:rPr lang="en-US" sz="3200" dirty="0" smtClean="0"/>
              <a:t>, and previously </a:t>
            </a:r>
            <a:r>
              <a:rPr lang="en-US" sz="3200" dirty="0" smtClean="0">
                <a:solidFill>
                  <a:srgbClr val="BEE478"/>
                </a:solidFill>
              </a:rPr>
              <a:t>visited links to appear as green</a:t>
            </a:r>
            <a:r>
              <a:rPr lang="en-US" sz="3200" dirty="0" smtClean="0"/>
              <a:t>:</a:t>
            </a:r>
            <a:endParaRPr lang="en-US" sz="3200" dirty="0" smtClean="0">
              <a:solidFill>
                <a:srgbClr val="B0B0B0"/>
              </a:solidFill>
            </a:endParaRPr>
          </a:p>
          <a:p>
            <a:pPr marL="1691215" lvl="3" indent="-365666">
              <a:spcBef>
                <a:spcPts val="2796"/>
              </a:spcBef>
            </a:pPr>
            <a:r>
              <a:rPr lang="en-US" sz="3200" dirty="0" smtClean="0">
                <a:solidFill>
                  <a:srgbClr val="FFFF00"/>
                </a:solidFill>
              </a:rPr>
              <a:t>a { color: yellow; }</a:t>
            </a:r>
          </a:p>
          <a:p>
            <a:pPr marL="1691215" lvl="2" indent="-365666">
              <a:spcBef>
                <a:spcPts val="2796"/>
              </a:spcBef>
            </a:pPr>
            <a:r>
              <a:rPr lang="en-US" sz="3200" dirty="0" smtClean="0">
                <a:solidFill>
                  <a:srgbClr val="FF4A3E"/>
                </a:solidFill>
              </a:rPr>
              <a:t>a:</a:t>
            </a:r>
            <a:r>
              <a:rPr lang="en-US" sz="3200" i="1" dirty="0" smtClean="0">
                <a:solidFill>
                  <a:srgbClr val="FF4A3E"/>
                </a:solidFill>
              </a:rPr>
              <a:t>hover</a:t>
            </a:r>
            <a:r>
              <a:rPr lang="en-US" sz="3200" dirty="0" smtClean="0">
                <a:solidFill>
                  <a:srgbClr val="FF4A3E"/>
                </a:solidFill>
              </a:rPr>
              <a:t> { color: red; }</a:t>
            </a:r>
          </a:p>
          <a:p>
            <a:pPr marL="1691215" lvl="2" indent="-365666">
              <a:spcBef>
                <a:spcPts val="2796"/>
              </a:spcBef>
            </a:pPr>
            <a:r>
              <a:rPr lang="en-US" sz="3200" dirty="0" smtClean="0">
                <a:solidFill>
                  <a:srgbClr val="A4FF67"/>
                </a:solidFill>
              </a:rPr>
              <a:t>a:</a:t>
            </a:r>
            <a:r>
              <a:rPr lang="en-US" sz="3200" i="1" dirty="0" smtClean="0">
                <a:solidFill>
                  <a:srgbClr val="A4FF67"/>
                </a:solidFill>
              </a:rPr>
              <a:t>visited</a:t>
            </a:r>
            <a:r>
              <a:rPr lang="en-US" sz="3200" dirty="0" smtClean="0">
                <a:solidFill>
                  <a:srgbClr val="A4FF67"/>
                </a:solidFill>
              </a:rPr>
              <a:t> { color: green; } </a:t>
            </a:r>
            <a:endParaRPr lang="en-US" sz="3200" dirty="0">
              <a:solidFill>
                <a:srgbClr val="A4FF67"/>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79"/>
          <p:cNvSpPr>
            <a:spLocks noGrp="1"/>
          </p:cNvSpPr>
          <p:nvPr>
            <p:ph type="title"/>
          </p:nvPr>
        </p:nvSpPr>
        <p:spPr/>
        <p:txBody>
          <a:bodyPr/>
          <a:lstStyle/>
          <a:p>
            <a:r>
              <a:rPr lang="en-US" dirty="0" smtClean="0"/>
              <a:t>Grouped Selectors</a:t>
            </a:r>
            <a:endParaRPr lang="en-US" sz="2400" dirty="0"/>
          </a:p>
        </p:txBody>
      </p:sp>
      <p:graphicFrame>
        <p:nvGraphicFramePr>
          <p:cNvPr id="6" name="Content Placeholder 5"/>
          <p:cNvGraphicFramePr>
            <a:graphicFrameLocks noGrp="1"/>
          </p:cNvGraphicFramePr>
          <p:nvPr>
            <p:ph idx="1"/>
          </p:nvPr>
        </p:nvGraphicFramePr>
        <p:xfrm>
          <a:off x="635001" y="1828806"/>
          <a:ext cx="11734800" cy="40386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nvGraphicFramePr>
        <p:xfrm>
          <a:off x="635001" y="6096002"/>
          <a:ext cx="11734800" cy="24271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Nested Selectors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239242133"/>
              </p:ext>
            </p:extLst>
          </p:nvPr>
        </p:nvGraphicFramePr>
        <p:xfrm>
          <a:off x="650875" y="2276475"/>
          <a:ext cx="11703050" cy="6435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CSS Properties</a:t>
            </a:r>
            <a:endParaRPr lang="en-US" dirty="0"/>
          </a:p>
        </p:txBody>
      </p:sp>
      <p:sp>
        <p:nvSpPr>
          <p:cNvPr id="3" name="Content Placeholder 2"/>
          <p:cNvSpPr>
            <a:spLocks noGrp="1"/>
          </p:cNvSpPr>
          <p:nvPr>
            <p:ph idx="1"/>
          </p:nvPr>
        </p:nvSpPr>
        <p:spPr/>
        <p:txBody>
          <a:bodyPr>
            <a:normAutofit/>
          </a:bodyPr>
          <a:lstStyle/>
          <a:p>
            <a:r>
              <a:rPr lang="en-US" sz="3600" dirty="0" smtClean="0">
                <a:solidFill>
                  <a:srgbClr val="BEE478"/>
                </a:solidFill>
              </a:rPr>
              <a:t>Long </a:t>
            </a:r>
            <a:r>
              <a:rPr lang="en-US" sz="3600" dirty="0" smtClean="0">
                <a:solidFill>
                  <a:srgbClr val="BEE478"/>
                </a:solidFill>
              </a:rPr>
              <a:t>Format </a:t>
            </a:r>
            <a:r>
              <a:rPr lang="en-US" sz="3600" dirty="0" smtClean="0">
                <a:solidFill>
                  <a:srgbClr val="BEE478"/>
                </a:solidFill>
              </a:rPr>
              <a:t>vs. Shorthand</a:t>
            </a:r>
          </a:p>
          <a:p>
            <a:r>
              <a:rPr lang="en-US" sz="3200" dirty="0" smtClean="0"/>
              <a:t>CSS </a:t>
            </a:r>
            <a:r>
              <a:rPr lang="en-US" sz="3200" dirty="0" smtClean="0"/>
              <a:t>rules can be created and read in either a long or shorthand format. For many beginners, long format is easier to understand because it is more explicit, but it is definitely LONGER. Shorthand  is more efficient but takes some getting used to. If you use Dreamweaver, you can edit your Preferences to  allow custom shorthand settings.</a:t>
            </a:r>
          </a:p>
          <a:p>
            <a:endParaRPr lang="en-US" sz="3200" dirty="0" smtClean="0"/>
          </a:p>
        </p:txBody>
      </p:sp>
      <p:sp>
        <p:nvSpPr>
          <p:cNvPr id="6" name="Rectangle 5"/>
          <p:cNvSpPr/>
          <p:nvPr/>
        </p:nvSpPr>
        <p:spPr>
          <a:xfrm>
            <a:off x="1244601" y="6629400"/>
            <a:ext cx="5029200" cy="2332711"/>
          </a:xfrm>
          <a:prstGeom prst="rect">
            <a:avLst/>
          </a:prstGeom>
          <a:gradFill>
            <a:gsLst>
              <a:gs pos="100000">
                <a:schemeClr val="tx1">
                  <a:lumMod val="25000"/>
                </a:schemeClr>
              </a:gs>
              <a:gs pos="0">
                <a:schemeClr val="tx1">
                  <a:lumMod val="50000"/>
                </a:schemeClr>
              </a:gs>
            </a:gsLst>
          </a:gradFill>
        </p:spPr>
        <p:style>
          <a:lnRef idx="1">
            <a:schemeClr val="accent1"/>
          </a:lnRef>
          <a:fillRef idx="3">
            <a:schemeClr val="accent1"/>
          </a:fillRef>
          <a:effectRef idx="2">
            <a:schemeClr val="accent1"/>
          </a:effectRef>
          <a:fontRef idx="minor">
            <a:schemeClr val="lt1"/>
          </a:fontRef>
        </p:style>
        <p:txBody>
          <a:bodyPr lIns="91415" tIns="45708" rIns="91415" bIns="45708" rtlCol="0" anchor="ctr"/>
          <a:lstStyle/>
          <a:p>
            <a:r>
              <a:rPr lang="en-US" sz="3000" dirty="0">
                <a:solidFill>
                  <a:schemeClr val="bg1">
                    <a:lumMod val="85000"/>
                    <a:lumOff val="15000"/>
                  </a:schemeClr>
                </a:solidFill>
              </a:rPr>
              <a:t/>
            </a:r>
            <a:br>
              <a:rPr lang="en-US" sz="3000" dirty="0">
                <a:solidFill>
                  <a:schemeClr val="bg1">
                    <a:lumMod val="85000"/>
                    <a:lumOff val="15000"/>
                  </a:schemeClr>
                </a:solidFill>
              </a:rPr>
            </a:br>
            <a:r>
              <a:rPr lang="en-US" sz="3000" dirty="0">
                <a:solidFill>
                  <a:schemeClr val="bg1">
                    <a:lumMod val="85000"/>
                    <a:lumOff val="15000"/>
                  </a:schemeClr>
                </a:solidFill>
              </a:rPr>
              <a:t>p { margin: 1px 2px 3px 4px; }</a:t>
            </a:r>
            <a:endParaRPr lang="en-US" sz="3000" dirty="0">
              <a:solidFill>
                <a:schemeClr val="bg1">
                  <a:lumMod val="85000"/>
                  <a:lumOff val="15000"/>
                </a:schemeClr>
              </a:solidFill>
            </a:endParaRPr>
          </a:p>
        </p:txBody>
      </p:sp>
      <p:sp>
        <p:nvSpPr>
          <p:cNvPr id="8" name="Rectangle 7"/>
          <p:cNvSpPr/>
          <p:nvPr/>
        </p:nvSpPr>
        <p:spPr>
          <a:xfrm>
            <a:off x="6731001" y="6629400"/>
            <a:ext cx="5029200" cy="2362200"/>
          </a:xfrm>
          <a:prstGeom prst="rect">
            <a:avLst/>
          </a:prstGeom>
          <a:gradFill>
            <a:gsLst>
              <a:gs pos="100000">
                <a:srgbClr val="800000"/>
              </a:gs>
              <a:gs pos="0">
                <a:srgbClr val="E3422A"/>
              </a:gs>
            </a:gsLst>
          </a:gradFill>
        </p:spPr>
        <p:style>
          <a:lnRef idx="1">
            <a:schemeClr val="accent1"/>
          </a:lnRef>
          <a:fillRef idx="3">
            <a:schemeClr val="accent1"/>
          </a:fillRef>
          <a:effectRef idx="2">
            <a:schemeClr val="accent1"/>
          </a:effectRef>
          <a:fontRef idx="minor">
            <a:schemeClr val="lt1"/>
          </a:fontRef>
        </p:style>
        <p:txBody>
          <a:bodyPr lIns="91415" tIns="45708" rIns="91415" bIns="45708" rtlCol="0" anchor="ctr"/>
          <a:lstStyle/>
          <a:p>
            <a:pPr marL="548498" algn="l"/>
            <a:r>
              <a:rPr lang="en-US" sz="2400" dirty="0"/>
              <a:t>p {</a:t>
            </a:r>
            <a:br>
              <a:rPr lang="en-US" sz="2400" dirty="0"/>
            </a:br>
            <a:r>
              <a:rPr lang="en-US" sz="2400" dirty="0"/>
              <a:t>margin-top: 1px;</a:t>
            </a:r>
            <a:br>
              <a:rPr lang="en-US" sz="2400" dirty="0"/>
            </a:br>
            <a:r>
              <a:rPr lang="en-US" sz="2400" dirty="0"/>
              <a:t>margin-right: 2px;</a:t>
            </a:r>
            <a:br>
              <a:rPr lang="en-US" sz="2400" dirty="0"/>
            </a:br>
            <a:r>
              <a:rPr lang="en-US" sz="2400" dirty="0"/>
              <a:t>margin-bottom: 3px;</a:t>
            </a:r>
            <a:br>
              <a:rPr lang="en-US" sz="2400" dirty="0"/>
            </a:br>
            <a:r>
              <a:rPr lang="en-US" sz="2400" dirty="0"/>
              <a:t>margin-left: 4px;</a:t>
            </a:r>
            <a:br>
              <a:rPr lang="en-US" sz="2400" dirty="0"/>
            </a:br>
            <a:r>
              <a:rPr lang="en-US" sz="2400" dirty="0"/>
              <a:t>}</a:t>
            </a:r>
            <a:endParaRPr lang="en-US" sz="2400" dirty="0"/>
          </a:p>
        </p:txBody>
      </p:sp>
      <p:sp>
        <p:nvSpPr>
          <p:cNvPr id="9" name="Rectangle 8"/>
          <p:cNvSpPr/>
          <p:nvPr/>
        </p:nvSpPr>
        <p:spPr>
          <a:xfrm>
            <a:off x="3682999" y="6880860"/>
            <a:ext cx="2209801" cy="586740"/>
          </a:xfrm>
          <a:prstGeom prst="rect">
            <a:avLst/>
          </a:prstGeom>
          <a:gradFill>
            <a:gsLst>
              <a:gs pos="0">
                <a:schemeClr val="accent1">
                  <a:tint val="48000"/>
                  <a:satMod val="138000"/>
                </a:schemeClr>
              </a:gs>
              <a:gs pos="100000">
                <a:schemeClr val="tx1">
                  <a:lumMod val="90000"/>
                </a:schemeClr>
              </a:gs>
            </a:gsLst>
          </a:gradFill>
        </p:spPr>
        <p:style>
          <a:lnRef idx="1">
            <a:schemeClr val="accent1"/>
          </a:lnRef>
          <a:fillRef idx="3">
            <a:schemeClr val="accent1"/>
          </a:fillRef>
          <a:effectRef idx="2">
            <a:schemeClr val="accent1"/>
          </a:effectRef>
          <a:fontRef idx="minor">
            <a:schemeClr val="lt1"/>
          </a:fontRef>
        </p:style>
        <p:txBody>
          <a:bodyPr lIns="91415" tIns="45708" rIns="91415" bIns="45708" rtlCol="0" anchor="ctr"/>
          <a:lstStyle/>
          <a:p>
            <a:pPr>
              <a:lnSpc>
                <a:spcPts val="2800"/>
              </a:lnSpc>
            </a:pPr>
            <a:r>
              <a:rPr lang="en-US" sz="2800" dirty="0">
                <a:solidFill>
                  <a:srgbClr val="262626"/>
                </a:solidFill>
              </a:rPr>
              <a:t>Shorthand</a:t>
            </a:r>
            <a:endParaRPr lang="en-US" sz="2800" dirty="0">
              <a:solidFill>
                <a:srgbClr val="262626"/>
              </a:solidFill>
            </a:endParaRPr>
          </a:p>
        </p:txBody>
      </p:sp>
      <p:sp>
        <p:nvSpPr>
          <p:cNvPr id="10" name="Rectangle 9"/>
          <p:cNvSpPr/>
          <p:nvPr/>
        </p:nvSpPr>
        <p:spPr>
          <a:xfrm>
            <a:off x="10236200" y="6934200"/>
            <a:ext cx="1219200" cy="533400"/>
          </a:xfrm>
          <a:prstGeom prst="rect">
            <a:avLst/>
          </a:prstGeom>
          <a:gradFill>
            <a:gsLst>
              <a:gs pos="0">
                <a:schemeClr val="accent1">
                  <a:tint val="48000"/>
                  <a:satMod val="138000"/>
                </a:schemeClr>
              </a:gs>
              <a:gs pos="100000">
                <a:schemeClr val="tx1">
                  <a:lumMod val="90000"/>
                </a:schemeClr>
              </a:gs>
            </a:gsLst>
          </a:gradFill>
        </p:spPr>
        <p:style>
          <a:lnRef idx="1">
            <a:schemeClr val="accent1"/>
          </a:lnRef>
          <a:fillRef idx="3">
            <a:schemeClr val="accent1"/>
          </a:fillRef>
          <a:effectRef idx="2">
            <a:schemeClr val="accent1"/>
          </a:effectRef>
          <a:fontRef idx="minor">
            <a:schemeClr val="lt1"/>
          </a:fontRef>
        </p:style>
        <p:txBody>
          <a:bodyPr lIns="91415" tIns="45708" rIns="91415" bIns="45708" rtlCol="0" anchor="ctr"/>
          <a:lstStyle/>
          <a:p>
            <a:pPr>
              <a:lnSpc>
                <a:spcPts val="2800"/>
              </a:lnSpc>
            </a:pPr>
            <a:r>
              <a:rPr lang="en-US" sz="2800" dirty="0">
                <a:solidFill>
                  <a:srgbClr val="262626"/>
                </a:solidFill>
              </a:rPr>
              <a:t>Long</a:t>
            </a:r>
            <a:endParaRPr lang="en-US" sz="2800" dirty="0">
              <a:solidFill>
                <a:srgbClr val="262626"/>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Units of </a:t>
            </a:r>
            <a:r>
              <a:rPr lang="en-US" dirty="0" smtClean="0"/>
              <a:t>Measure</a:t>
            </a:r>
            <a:endParaRPr lang="en-US" dirty="0"/>
          </a:p>
        </p:txBody>
      </p:sp>
      <p:sp>
        <p:nvSpPr>
          <p:cNvPr id="3" name="Content Placeholder 2"/>
          <p:cNvSpPr>
            <a:spLocks noGrp="1"/>
          </p:cNvSpPr>
          <p:nvPr>
            <p:ph idx="1"/>
          </p:nvPr>
        </p:nvSpPr>
        <p:spPr/>
        <p:txBody>
          <a:bodyPr>
            <a:noAutofit/>
          </a:bodyPr>
          <a:lstStyle/>
          <a:p>
            <a:r>
              <a:rPr lang="en-US" sz="2800" dirty="0" smtClean="0"/>
              <a:t>While </a:t>
            </a:r>
            <a:r>
              <a:rPr lang="en-US" sz="2800" dirty="0" smtClean="0"/>
              <a:t>there are seemingly limitless values you can assign to properties, we will only focus now on “</a:t>
            </a:r>
            <a:r>
              <a:rPr lang="en-US" sz="2800" dirty="0" smtClean="0">
                <a:solidFill>
                  <a:srgbClr val="BEE478"/>
                </a:solidFill>
              </a:rPr>
              <a:t>units</a:t>
            </a:r>
            <a:r>
              <a:rPr lang="en-US" sz="2800" dirty="0" smtClean="0"/>
              <a:t>.” Later we will discuss the range of other property values</a:t>
            </a:r>
            <a:r>
              <a:rPr lang="en-US" sz="2800" dirty="0" smtClean="0"/>
              <a:t>.</a:t>
            </a:r>
          </a:p>
          <a:p>
            <a:endParaRPr lang="en-US" sz="2800" dirty="0" smtClean="0"/>
          </a:p>
          <a:p>
            <a:r>
              <a:rPr lang="en-US" sz="2800" dirty="0" smtClean="0"/>
              <a:t>The two most basic distinctions you need to know as you are getting started in CSS is the difference between </a:t>
            </a:r>
            <a:r>
              <a:rPr lang="en-US" sz="2800" b="1" u="sng" dirty="0" smtClean="0">
                <a:solidFill>
                  <a:schemeClr val="accent6">
                    <a:lumMod val="60000"/>
                    <a:lumOff val="40000"/>
                  </a:schemeClr>
                </a:solidFill>
              </a:rPr>
              <a:t>absolute</a:t>
            </a:r>
            <a:r>
              <a:rPr lang="en-US" sz="2800" dirty="0" smtClean="0">
                <a:solidFill>
                  <a:schemeClr val="accent6">
                    <a:lumMod val="60000"/>
                    <a:lumOff val="40000"/>
                  </a:schemeClr>
                </a:solidFill>
              </a:rPr>
              <a:t> </a:t>
            </a:r>
            <a:r>
              <a:rPr lang="en-US" sz="2800" dirty="0" smtClean="0"/>
              <a:t>unit values and </a:t>
            </a:r>
            <a:r>
              <a:rPr lang="en-US" sz="2800" b="1" u="sng" dirty="0" smtClean="0">
                <a:solidFill>
                  <a:srgbClr val="BEE478"/>
                </a:solidFill>
              </a:rPr>
              <a:t>relative</a:t>
            </a:r>
            <a:r>
              <a:rPr lang="en-US" sz="2800" b="1" dirty="0" smtClean="0">
                <a:solidFill>
                  <a:srgbClr val="BEE478"/>
                </a:solidFill>
              </a:rPr>
              <a:t> </a:t>
            </a:r>
            <a:r>
              <a:rPr lang="en-US" sz="2800" dirty="0" smtClean="0"/>
              <a:t>unit values</a:t>
            </a:r>
            <a:r>
              <a:rPr lang="en-US" sz="2800" dirty="0" smtClean="0"/>
              <a:t>.</a:t>
            </a:r>
            <a:endParaRPr lang="en-US" sz="2800" dirty="0" smtClean="0"/>
          </a:p>
          <a:p>
            <a:pPr marL="1042148" indent="-274249">
              <a:spcBef>
                <a:spcPts val="1872"/>
              </a:spcBef>
              <a:buFont typeface="Arial"/>
              <a:buChar char="•"/>
            </a:pPr>
            <a:r>
              <a:rPr lang="en-US" sz="2800" b="1" dirty="0" smtClean="0">
                <a:solidFill>
                  <a:srgbClr val="FAC090"/>
                </a:solidFill>
              </a:rPr>
              <a:t>Absolute units </a:t>
            </a:r>
            <a:r>
              <a:rPr lang="en-US" sz="2800" dirty="0" smtClean="0"/>
              <a:t>are ones that are fixed regardless of the environment the styles are in. An example of unchanging units are inches (in), centimeters (cm), and --for our purposes-- </a:t>
            </a:r>
            <a:r>
              <a:rPr lang="en-US" sz="2800" dirty="0" smtClean="0">
                <a:solidFill>
                  <a:srgbClr val="FAC090"/>
                </a:solidFill>
              </a:rPr>
              <a:t>pixels (</a:t>
            </a:r>
            <a:r>
              <a:rPr lang="en-US" sz="2800" dirty="0" err="1" smtClean="0">
                <a:solidFill>
                  <a:srgbClr val="FAC090"/>
                </a:solidFill>
              </a:rPr>
              <a:t>px</a:t>
            </a:r>
            <a:r>
              <a:rPr lang="en-US" sz="2800" dirty="0" smtClean="0">
                <a:solidFill>
                  <a:srgbClr val="FAC090"/>
                </a:solidFill>
              </a:rPr>
              <a:t>)</a:t>
            </a:r>
            <a:r>
              <a:rPr lang="en-US" sz="2800" dirty="0" smtClean="0"/>
              <a:t>.</a:t>
            </a:r>
          </a:p>
          <a:p>
            <a:pPr marL="1042148" indent="-274249">
              <a:buClr>
                <a:srgbClr val="F5C12E"/>
              </a:buClr>
              <a:buFont typeface="Arial"/>
              <a:buChar char="•"/>
            </a:pPr>
            <a:r>
              <a:rPr lang="en-US" sz="2800" b="1" dirty="0" smtClean="0">
                <a:solidFill>
                  <a:srgbClr val="BEE478"/>
                </a:solidFill>
              </a:rPr>
              <a:t>Relative units </a:t>
            </a:r>
            <a:r>
              <a:rPr lang="en-US" sz="2800" dirty="0" smtClean="0"/>
              <a:t>are ones that are relative to the environment or content around them. Examples of these are </a:t>
            </a:r>
            <a:r>
              <a:rPr lang="en-US" sz="2800" dirty="0" smtClean="0">
                <a:solidFill>
                  <a:srgbClr val="BEE478"/>
                </a:solidFill>
              </a:rPr>
              <a:t>percentage (%)</a:t>
            </a:r>
            <a:r>
              <a:rPr lang="en-US" sz="2800" dirty="0" smtClean="0"/>
              <a:t>, and </a:t>
            </a:r>
            <a:r>
              <a:rPr lang="en-US" sz="2800" dirty="0" err="1" smtClean="0">
                <a:solidFill>
                  <a:srgbClr val="BEE478"/>
                </a:solidFill>
              </a:rPr>
              <a:t>ems</a:t>
            </a:r>
            <a:r>
              <a:rPr lang="en-US" sz="2800" dirty="0" smtClean="0">
                <a:solidFill>
                  <a:srgbClr val="BEE478"/>
                </a:solidFill>
              </a:rPr>
              <a:t> (</a:t>
            </a:r>
            <a:r>
              <a:rPr lang="en-US" sz="2800" dirty="0" err="1" smtClean="0">
                <a:solidFill>
                  <a:srgbClr val="BEE478"/>
                </a:solidFill>
              </a:rPr>
              <a:t>em</a:t>
            </a:r>
            <a:r>
              <a:rPr lang="en-US" sz="2800" dirty="0" smtClean="0">
                <a:solidFill>
                  <a:srgbClr val="BEE478"/>
                </a:solidFill>
              </a:rPr>
              <a:t>)</a:t>
            </a:r>
            <a:r>
              <a:rPr lang="en-US" sz="2800" dirty="0" smtClean="0"/>
              <a:t>.</a:t>
            </a:r>
          </a:p>
          <a:p>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79"/>
          <p:cNvSpPr>
            <a:spLocks noGrp="1"/>
          </p:cNvSpPr>
          <p:nvPr>
            <p:ph type="title"/>
          </p:nvPr>
        </p:nvSpPr>
        <p:spPr/>
        <p:txBody>
          <a:bodyPr/>
          <a:lstStyle/>
          <a:p>
            <a:r>
              <a:rPr lang="en-US" dirty="0" smtClean="0"/>
              <a:t>What is CSS?</a:t>
            </a:r>
            <a:endParaRPr lang="en-US" dirty="0"/>
          </a:p>
        </p:txBody>
      </p:sp>
      <p:sp>
        <p:nvSpPr>
          <p:cNvPr id="81" name="Content Placeholder 80"/>
          <p:cNvSpPr>
            <a:spLocks noGrp="1"/>
          </p:cNvSpPr>
          <p:nvPr>
            <p:ph idx="1"/>
          </p:nvPr>
        </p:nvSpPr>
        <p:spPr>
          <a:xfrm>
            <a:off x="254000" y="2275841"/>
            <a:ext cx="12100560" cy="6436925"/>
          </a:xfrm>
        </p:spPr>
        <p:txBody>
          <a:bodyPr>
            <a:normAutofit fontScale="92500" lnSpcReduction="20000"/>
          </a:bodyPr>
          <a:lstStyle/>
          <a:p>
            <a:pPr marL="495172">
              <a:lnSpc>
                <a:spcPct val="150000"/>
              </a:lnSpc>
              <a:spcBef>
                <a:spcPts val="2000"/>
              </a:spcBef>
              <a:buSzPct val="60000"/>
            </a:pPr>
            <a:r>
              <a:rPr lang="en-US" sz="4800" u="sng" dirty="0" smtClean="0">
                <a:solidFill>
                  <a:srgbClr val="FF6600"/>
                </a:solidFill>
              </a:rPr>
              <a:t>C</a:t>
            </a:r>
            <a:r>
              <a:rPr lang="en-US" sz="4800" dirty="0" smtClean="0"/>
              <a:t>ascading </a:t>
            </a:r>
            <a:r>
              <a:rPr lang="en-US" sz="4800" u="sng" dirty="0">
                <a:solidFill>
                  <a:srgbClr val="FF6600"/>
                </a:solidFill>
              </a:rPr>
              <a:t>S</a:t>
            </a:r>
            <a:r>
              <a:rPr lang="en-US" sz="4800" dirty="0"/>
              <a:t>tyle </a:t>
            </a:r>
            <a:r>
              <a:rPr lang="en-US" sz="4800" u="sng" dirty="0" smtClean="0">
                <a:solidFill>
                  <a:srgbClr val="FF6600"/>
                </a:solidFill>
              </a:rPr>
              <a:t>S</a:t>
            </a:r>
            <a:r>
              <a:rPr lang="en-US" sz="4800" dirty="0" smtClean="0"/>
              <a:t>heets</a:t>
            </a:r>
          </a:p>
          <a:p>
            <a:pPr marL="495172">
              <a:lnSpc>
                <a:spcPct val="150000"/>
              </a:lnSpc>
              <a:spcBef>
                <a:spcPts val="2000"/>
              </a:spcBef>
              <a:buSzPct val="60000"/>
            </a:pPr>
            <a:r>
              <a:rPr lang="en-US" sz="3200" dirty="0" smtClean="0">
                <a:solidFill>
                  <a:schemeClr val="accent6">
                    <a:lumMod val="40000"/>
                    <a:lumOff val="60000"/>
                  </a:schemeClr>
                </a:solidFill>
              </a:rPr>
              <a:t>Style </a:t>
            </a:r>
            <a:r>
              <a:rPr lang="en-US" sz="3200" dirty="0">
                <a:solidFill>
                  <a:schemeClr val="accent6">
                    <a:lumMod val="40000"/>
                    <a:lumOff val="60000"/>
                  </a:schemeClr>
                </a:solidFill>
              </a:rPr>
              <a:t>sheets define formatting rules that are applied to text, images, </a:t>
            </a:r>
            <a:r>
              <a:rPr lang="en-US" sz="3200" dirty="0" smtClean="0">
                <a:solidFill>
                  <a:schemeClr val="accent6">
                    <a:lumMod val="40000"/>
                    <a:lumOff val="60000"/>
                  </a:schemeClr>
                </a:solidFill>
              </a:rPr>
              <a:t>forms, and embedded and layout elements. </a:t>
            </a:r>
            <a:r>
              <a:rPr lang="en-US" sz="3200" dirty="0">
                <a:solidFill>
                  <a:schemeClr val="accent6">
                    <a:lumMod val="40000"/>
                    <a:lumOff val="60000"/>
                  </a:schemeClr>
                </a:solidFill>
              </a:rPr>
              <a:t>A style sheet is comprised of styling “rules,” which are applied to HTML to control visual presentation of pages. Each style sheet "rule" is comprised of three things: </a:t>
            </a:r>
          </a:p>
          <a:p>
            <a:pPr marL="1144241" lvl="2">
              <a:spcBef>
                <a:spcPts val="2000"/>
              </a:spcBef>
            </a:pPr>
            <a:r>
              <a:rPr lang="en-US" i="1" dirty="0" smtClean="0"/>
              <a:t>selectors</a:t>
            </a:r>
          </a:p>
          <a:p>
            <a:pPr marL="1144241" lvl="2">
              <a:spcBef>
                <a:spcPts val="2000"/>
              </a:spcBef>
            </a:pPr>
            <a:r>
              <a:rPr lang="en-US" i="1" dirty="0" smtClean="0"/>
              <a:t>properties</a:t>
            </a:r>
          </a:p>
          <a:p>
            <a:pPr marL="1144241" lvl="2">
              <a:spcBef>
                <a:spcPts val="2000"/>
              </a:spcBef>
            </a:pPr>
            <a:r>
              <a:rPr lang="en-US" i="1" dirty="0" smtClean="0"/>
              <a:t>Values</a:t>
            </a:r>
            <a:endParaRPr lang="en-US" b="1" dirty="0" smtClean="0">
              <a:solidFill>
                <a:srgbClr val="E3422A"/>
              </a:solidFill>
              <a:effectLst>
                <a:outerShdw blurRad="50800" dist="38100" dir="2700000" algn="tl" rotWithShape="0">
                  <a:srgbClr val="000000">
                    <a:alpha val="43000"/>
                  </a:srgbClr>
                </a:outerShdw>
                <a:reflection stA="0" endPos="0" dir="5400000" sy="-100000" algn="bl" rotWithShape="0"/>
              </a:effectLst>
            </a:endParaRPr>
          </a:p>
          <a:p>
            <a:pPr marL="1144241" lvl="2">
              <a:spcBef>
                <a:spcPts val="2000"/>
              </a:spcBef>
            </a:pPr>
            <a:endParaRPr lang="en-US" b="1" i="1" dirty="0" smtClean="0">
              <a:solidFill>
                <a:srgbClr val="E3422A"/>
              </a:solidFill>
              <a:effectLst>
                <a:outerShdw blurRad="50800" dist="38100" dir="2700000" algn="tl" rotWithShape="0">
                  <a:srgbClr val="000000">
                    <a:alpha val="43000"/>
                  </a:srgbClr>
                </a:outerShdw>
                <a:reflection stA="0" endPos="0" dir="5400000" sy="-100000" algn="bl" rotWithShape="0"/>
              </a:effectLst>
            </a:endParaRPr>
          </a:p>
        </p:txBody>
      </p:sp>
    </p:spTree>
  </p:cSld>
  <p:clrMapOvr>
    <a:masterClrMapping/>
  </p:clrMapOvr>
  <p:transition xmlns:p14="http://schemas.microsoft.com/office/powerpoint/2010/main" advTm="50579"/>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Units In Text and Positioning</a:t>
            </a:r>
            <a:endParaRPr lang="en-US" dirty="0"/>
          </a:p>
        </p:txBody>
      </p:sp>
      <p:sp>
        <p:nvSpPr>
          <p:cNvPr id="3" name="Content Placeholder 2"/>
          <p:cNvSpPr>
            <a:spLocks noGrp="1"/>
          </p:cNvSpPr>
          <p:nvPr>
            <p:ph idx="1"/>
          </p:nvPr>
        </p:nvSpPr>
        <p:spPr/>
        <p:txBody>
          <a:bodyPr>
            <a:noAutofit/>
          </a:bodyPr>
          <a:lstStyle/>
          <a:p>
            <a:r>
              <a:rPr lang="en-US" sz="3000" dirty="0">
                <a:solidFill>
                  <a:srgbClr val="E3422A"/>
                </a:solidFill>
              </a:rPr>
              <a:t>Text Formatting and Units</a:t>
            </a:r>
          </a:p>
          <a:p>
            <a:r>
              <a:rPr lang="en-US" sz="3000" dirty="0" smtClean="0"/>
              <a:t>It </a:t>
            </a:r>
            <a:r>
              <a:rPr lang="en-US" sz="3000" dirty="0" smtClean="0"/>
              <a:t>most common to </a:t>
            </a:r>
            <a:r>
              <a:rPr lang="en-US" sz="3000" dirty="0" smtClean="0"/>
              <a:t>assign text values in </a:t>
            </a:r>
            <a:r>
              <a:rPr lang="en-US" sz="3000" dirty="0" smtClean="0"/>
              <a:t>ems.</a:t>
            </a:r>
          </a:p>
          <a:p>
            <a:endParaRPr lang="en-US" sz="3000" dirty="0" smtClean="0"/>
          </a:p>
          <a:p>
            <a:r>
              <a:rPr lang="en-US" sz="3000" dirty="0" smtClean="0">
                <a:solidFill>
                  <a:srgbClr val="E3422A"/>
                </a:solidFill>
              </a:rPr>
              <a:t>Layout Positioning </a:t>
            </a:r>
            <a:r>
              <a:rPr lang="en-US" sz="3000" dirty="0">
                <a:solidFill>
                  <a:srgbClr val="E3422A"/>
                </a:solidFill>
              </a:rPr>
              <a:t>and Units</a:t>
            </a:r>
          </a:p>
          <a:p>
            <a:r>
              <a:rPr lang="en-US" sz="3000" dirty="0" smtClean="0"/>
              <a:t>When designing layouts of pages, it is useful to try to allow scalability of layout areas so that it can accommodate expanded text if users enlarge it. Instead of using a pixel fixed width and/or height for layout areas, it is often preferable to use percentages so that the layout will take up a percentage of the window instead of a fixed size. This can also enhance design at times, too, when viewing the site on a high resolution monitor that would otherwise have a lot of dead space in the design.</a:t>
            </a:r>
            <a:endParaRPr lang="en-US" sz="3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CSS to HTML</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64890076"/>
              </p:ext>
            </p:extLst>
          </p:nvPr>
        </p:nvGraphicFramePr>
        <p:xfrm>
          <a:off x="482600" y="1828800"/>
          <a:ext cx="12115800" cy="69792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Inline CSS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31084738"/>
              </p:ext>
            </p:extLst>
          </p:nvPr>
        </p:nvGraphicFramePr>
        <p:xfrm>
          <a:off x="482600" y="1752600"/>
          <a:ext cx="12115800" cy="723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Embedded CSS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99888110"/>
              </p:ext>
            </p:extLst>
          </p:nvPr>
        </p:nvGraphicFramePr>
        <p:xfrm>
          <a:off x="482600" y="1904999"/>
          <a:ext cx="12115800" cy="69342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Embedded </a:t>
            </a:r>
            <a:r>
              <a:rPr lang="en-US" dirty="0" smtClean="0"/>
              <a:t>CSS </a:t>
            </a:r>
            <a:r>
              <a:rPr lang="en-US" dirty="0" smtClean="0"/>
              <a:t>Example</a:t>
            </a:r>
            <a:endParaRPr lang="en-US" dirty="0"/>
          </a:p>
        </p:txBody>
      </p:sp>
      <p:sp>
        <p:nvSpPr>
          <p:cNvPr id="3" name="Content Placeholder 2"/>
          <p:cNvSpPr>
            <a:spLocks noGrp="1"/>
          </p:cNvSpPr>
          <p:nvPr>
            <p:ph idx="1"/>
          </p:nvPr>
        </p:nvSpPr>
        <p:spPr>
          <a:xfrm>
            <a:off x="650240" y="2057401"/>
            <a:ext cx="11704320" cy="6655366"/>
          </a:xfrm>
        </p:spPr>
        <p:txBody>
          <a:bodyPr>
            <a:noAutofit/>
          </a:bodyPr>
          <a:lstStyle/>
          <a:p>
            <a:r>
              <a:rPr lang="en-US" sz="3000" dirty="0" smtClean="0"/>
              <a:t>Example of Embedded CSS:</a:t>
            </a:r>
          </a:p>
          <a:p>
            <a:endParaRPr lang="en-US" sz="3000" dirty="0" smtClean="0"/>
          </a:p>
          <a:p>
            <a:endParaRPr lang="en-US" sz="3000" dirty="0" smtClean="0"/>
          </a:p>
          <a:p>
            <a:endParaRPr lang="en-US" sz="3000" dirty="0" smtClean="0"/>
          </a:p>
          <a:p>
            <a:endParaRPr lang="en-US" sz="3000" dirty="0" smtClean="0"/>
          </a:p>
          <a:p>
            <a:endParaRPr lang="en-US" sz="3000" dirty="0" smtClean="0"/>
          </a:p>
          <a:p>
            <a:endParaRPr lang="en-US" sz="3000" dirty="0" smtClean="0"/>
          </a:p>
          <a:p>
            <a:endParaRPr lang="en-US" sz="3000" dirty="0" smtClean="0"/>
          </a:p>
          <a:p>
            <a:endParaRPr lang="en-US" sz="3000" dirty="0" smtClean="0"/>
          </a:p>
          <a:p>
            <a:r>
              <a:rPr lang="en-US" sz="3000" dirty="0" smtClean="0"/>
              <a:t>Notice </a:t>
            </a:r>
            <a:r>
              <a:rPr lang="en-US" sz="3000" dirty="0" smtClean="0"/>
              <a:t>how the paragraph style (rule) is written in the document's HEAD. This style would be applied to all instances of </a:t>
            </a:r>
            <a:r>
              <a:rPr lang="en-US" sz="3000" dirty="0" smtClean="0">
                <a:solidFill>
                  <a:srgbClr val="DFC03D"/>
                </a:solidFill>
              </a:rPr>
              <a:t>&lt;</a:t>
            </a:r>
            <a:r>
              <a:rPr lang="en-US" sz="3000" dirty="0" err="1" smtClean="0">
                <a:solidFill>
                  <a:srgbClr val="DFC03D"/>
                </a:solidFill>
              </a:rPr>
              <a:t>p</a:t>
            </a:r>
            <a:r>
              <a:rPr lang="en-US" sz="3000" dirty="0" smtClean="0">
                <a:solidFill>
                  <a:srgbClr val="DFC03D"/>
                </a:solidFill>
              </a:rPr>
              <a:t>&gt;&lt;/</a:t>
            </a:r>
            <a:r>
              <a:rPr lang="en-US" sz="3000" dirty="0" err="1" smtClean="0">
                <a:solidFill>
                  <a:srgbClr val="DFC03D"/>
                </a:solidFill>
              </a:rPr>
              <a:t>p</a:t>
            </a:r>
            <a:r>
              <a:rPr lang="en-US" sz="3000" dirty="0" smtClean="0">
                <a:solidFill>
                  <a:srgbClr val="DFC03D"/>
                </a:solidFill>
              </a:rPr>
              <a:t>&gt;</a:t>
            </a:r>
            <a:r>
              <a:rPr lang="en-US" sz="3000" dirty="0" smtClean="0"/>
              <a:t> in the same page only.</a:t>
            </a:r>
          </a:p>
          <a:p>
            <a:endParaRPr lang="en-US" sz="3000" dirty="0"/>
          </a:p>
        </p:txBody>
      </p:sp>
      <p:pic>
        <p:nvPicPr>
          <p:cNvPr id="8" name="Picture 7"/>
          <p:cNvPicPr>
            <a:picLocks noChangeAspect="1"/>
          </p:cNvPicPr>
          <p:nvPr/>
        </p:nvPicPr>
        <p:blipFill>
          <a:blip r:embed="rId3"/>
          <a:srcRect b="32149"/>
          <a:stretch>
            <a:fillRect/>
          </a:stretch>
        </p:blipFill>
        <p:spPr>
          <a:xfrm>
            <a:off x="1358274" y="2667000"/>
            <a:ext cx="9563726" cy="4419600"/>
          </a:xfrm>
          <a:prstGeom prst="rect">
            <a:avLst/>
          </a:prstGeom>
          <a:effectLst>
            <a:reflection stA="28000" endPos="16000" dist="12700" dir="5400000" sy="-100000" algn="bl" rotWithShape="0"/>
          </a:effectLst>
        </p:spPr>
      </p:pic>
      <p:sp>
        <p:nvSpPr>
          <p:cNvPr id="9" name="Rounded Rectangle 8"/>
          <p:cNvSpPr/>
          <p:nvPr/>
        </p:nvSpPr>
        <p:spPr>
          <a:xfrm>
            <a:off x="1320801" y="4495800"/>
            <a:ext cx="9524999" cy="2209800"/>
          </a:xfrm>
          <a:prstGeom prst="roundRect">
            <a:avLst/>
          </a:prstGeom>
          <a:noFill/>
          <a:ln w="30988">
            <a:solidFill>
              <a:srgbClr val="FF0000"/>
            </a:solidFill>
          </a:ln>
        </p:spPr>
        <p:style>
          <a:lnRef idx="1">
            <a:schemeClr val="accent1"/>
          </a:lnRef>
          <a:fillRef idx="3">
            <a:schemeClr val="accent1"/>
          </a:fillRef>
          <a:effectRef idx="2">
            <a:schemeClr val="accent1"/>
          </a:effectRef>
          <a:fontRef idx="minor">
            <a:schemeClr val="lt1"/>
          </a:fontRef>
        </p:style>
        <p:txBody>
          <a:bodyPr lIns="91415" tIns="45708" rIns="91415" bIns="45708" rtlCol="0" anchor="ctr"/>
          <a:lstStyle/>
          <a:p>
            <a:pPr algn="ct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CSS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84009843"/>
              </p:ext>
            </p:extLst>
          </p:nvPr>
        </p:nvGraphicFramePr>
        <p:xfrm>
          <a:off x="482600" y="1828800"/>
          <a:ext cx="12115800" cy="723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CSS </a:t>
            </a:r>
            <a:r>
              <a:rPr lang="en-US" dirty="0" smtClean="0"/>
              <a:t>Example</a:t>
            </a:r>
            <a:endParaRPr lang="en-US" dirty="0"/>
          </a:p>
        </p:txBody>
      </p:sp>
      <p:sp>
        <p:nvSpPr>
          <p:cNvPr id="3" name="Content Placeholder 2"/>
          <p:cNvSpPr>
            <a:spLocks noGrp="1"/>
          </p:cNvSpPr>
          <p:nvPr>
            <p:ph idx="1"/>
          </p:nvPr>
        </p:nvSpPr>
        <p:spPr/>
        <p:txBody>
          <a:bodyPr>
            <a:normAutofit/>
          </a:bodyPr>
          <a:lstStyle/>
          <a:p>
            <a:r>
              <a:rPr lang="en-US" sz="3200" dirty="0" smtClean="0"/>
              <a:t>The HTML </a:t>
            </a:r>
            <a:r>
              <a:rPr lang="en-US" sz="3200" dirty="0" smtClean="0"/>
              <a:t>files controlled by the external style </a:t>
            </a:r>
            <a:r>
              <a:rPr lang="en-US" sz="3200" dirty="0" smtClean="0"/>
              <a:t>sheet know </a:t>
            </a:r>
            <a:r>
              <a:rPr lang="en-US" sz="3200" dirty="0" smtClean="0"/>
              <a:t>to use the specified style </a:t>
            </a:r>
            <a:r>
              <a:rPr lang="en-US" sz="3200" dirty="0" smtClean="0"/>
              <a:t>sheet because of the </a:t>
            </a:r>
            <a:r>
              <a:rPr lang="en-US" sz="3200" dirty="0" smtClean="0">
                <a:solidFill>
                  <a:srgbClr val="BEE478"/>
                </a:solidFill>
              </a:rPr>
              <a:t>&lt;</a:t>
            </a:r>
            <a:r>
              <a:rPr lang="en-US" sz="3200" dirty="0" smtClean="0">
                <a:solidFill>
                  <a:srgbClr val="BEE478"/>
                </a:solidFill>
              </a:rPr>
              <a:t>link&gt;&lt;/link&gt;</a:t>
            </a:r>
            <a:r>
              <a:rPr lang="en-US" sz="3200" dirty="0" smtClean="0"/>
              <a:t> in the </a:t>
            </a:r>
            <a:r>
              <a:rPr lang="en-US" sz="3200" dirty="0" smtClean="0">
                <a:solidFill>
                  <a:srgbClr val="BEE478"/>
                </a:solidFill>
              </a:rPr>
              <a:t>&lt;head&gt;</a:t>
            </a:r>
            <a:r>
              <a:rPr lang="en-US" sz="3200" dirty="0" smtClean="0"/>
              <a:t>, </a:t>
            </a:r>
            <a:r>
              <a:rPr lang="en-US" sz="3200" dirty="0" smtClean="0"/>
              <a:t>as follows on line 6.</a:t>
            </a:r>
            <a:endParaRPr lang="en-US" sz="3200" dirty="0"/>
          </a:p>
        </p:txBody>
      </p:sp>
      <p:sp>
        <p:nvSpPr>
          <p:cNvPr id="5" name="Slide Number Placeholder 4"/>
          <p:cNvSpPr>
            <a:spLocks noGrp="1"/>
          </p:cNvSpPr>
          <p:nvPr>
            <p:ph type="sldNum" sz="quarter" idx="4294967295"/>
          </p:nvPr>
        </p:nvSpPr>
        <p:spPr>
          <a:xfrm>
            <a:off x="9320107" y="9040143"/>
            <a:ext cx="3034453" cy="519289"/>
          </a:xfrm>
          <a:prstGeom prst="rect">
            <a:avLst/>
          </a:prstGeom>
        </p:spPr>
        <p:txBody>
          <a:bodyPr/>
          <a:lstStyle/>
          <a:p>
            <a:pPr algn="l" eaLnBrk="1" latinLnBrk="0" hangingPunct="1"/>
            <a:fld id="{09CEB3EB-F4F2-46F4-8867-D3C68411A9A0}" type="slidenum">
              <a:rPr kumimoji="0" lang="en-US" smtClean="0"/>
              <a:pPr algn="l" eaLnBrk="1" latinLnBrk="0" hangingPunct="1"/>
              <a:t>26</a:t>
            </a:fld>
            <a:endParaRPr lang="en-US" dirty="0">
              <a:solidFill>
                <a:schemeClr val="tx2"/>
              </a:solidFill>
            </a:endParaRPr>
          </a:p>
        </p:txBody>
      </p:sp>
      <p:pic>
        <p:nvPicPr>
          <p:cNvPr id="7" name="Picture 6"/>
          <p:cNvPicPr>
            <a:picLocks noChangeAspect="1"/>
          </p:cNvPicPr>
          <p:nvPr/>
        </p:nvPicPr>
        <p:blipFill>
          <a:blip r:embed="rId3"/>
          <a:stretch>
            <a:fillRect/>
          </a:stretch>
        </p:blipFill>
        <p:spPr>
          <a:xfrm>
            <a:off x="514220" y="4876802"/>
            <a:ext cx="11976360" cy="2895600"/>
          </a:xfrm>
          <a:prstGeom prst="rect">
            <a:avLst/>
          </a:prstGeom>
          <a:effectLst>
            <a:reflection stA="30000" endPos="31000" dist="12700" dir="5400000" sy="-100000" algn="bl" rotWithShape="0"/>
          </a:effectLst>
        </p:spPr>
      </p:pic>
      <p:sp>
        <p:nvSpPr>
          <p:cNvPr id="8" name="Rounded Rectangle 7"/>
          <p:cNvSpPr/>
          <p:nvPr/>
        </p:nvSpPr>
        <p:spPr>
          <a:xfrm>
            <a:off x="635001" y="7010405"/>
            <a:ext cx="10515600" cy="381001"/>
          </a:xfrm>
          <a:prstGeom prst="roundRect">
            <a:avLst/>
          </a:prstGeom>
          <a:noFill/>
          <a:ln w="30988">
            <a:solidFill>
              <a:srgbClr val="FF0000"/>
            </a:solidFill>
          </a:ln>
        </p:spPr>
        <p:style>
          <a:lnRef idx="1">
            <a:schemeClr val="accent1"/>
          </a:lnRef>
          <a:fillRef idx="3">
            <a:schemeClr val="accent1"/>
          </a:fillRef>
          <a:effectRef idx="2">
            <a:schemeClr val="accent1"/>
          </a:effectRef>
          <a:fontRef idx="minor">
            <a:schemeClr val="lt1"/>
          </a:fontRef>
        </p:style>
        <p:txBody>
          <a:bodyPr lIns="91415" tIns="45708" rIns="91415" bIns="45708"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79"/>
          <p:cNvSpPr>
            <a:spLocks noGrp="1"/>
          </p:cNvSpPr>
          <p:nvPr>
            <p:ph type="title"/>
          </p:nvPr>
        </p:nvSpPr>
        <p:spPr/>
        <p:txBody>
          <a:bodyPr/>
          <a:lstStyle/>
          <a:p>
            <a:r>
              <a:rPr lang="en-US" dirty="0" smtClean="0"/>
              <a:t>CSS </a:t>
            </a:r>
            <a:r>
              <a:rPr lang="en-US" dirty="0" smtClean="0"/>
              <a:t>“Rules”</a:t>
            </a:r>
            <a:endParaRPr lang="en-US" dirty="0"/>
          </a:p>
        </p:txBody>
      </p:sp>
      <p:sp>
        <p:nvSpPr>
          <p:cNvPr id="81" name="Content Placeholder 80"/>
          <p:cNvSpPr>
            <a:spLocks noGrp="1"/>
          </p:cNvSpPr>
          <p:nvPr>
            <p:ph idx="1"/>
          </p:nvPr>
        </p:nvSpPr>
        <p:spPr/>
        <p:txBody>
          <a:bodyPr>
            <a:normAutofit/>
          </a:bodyPr>
          <a:lstStyle/>
          <a:p>
            <a:r>
              <a:rPr lang="en-US" sz="4400" dirty="0" smtClean="0">
                <a:latin typeface="Century Gothic"/>
                <a:cs typeface="Century Gothic"/>
              </a:rPr>
              <a:t>Here </a:t>
            </a:r>
            <a:r>
              <a:rPr lang="en-US" sz="4400" dirty="0">
                <a:latin typeface="Century Gothic"/>
                <a:cs typeface="Century Gothic"/>
              </a:rPr>
              <a:t>is a simple example of a</a:t>
            </a:r>
            <a:r>
              <a:rPr lang="en-US" sz="4400" b="1" dirty="0">
                <a:latin typeface="Century Gothic"/>
                <a:cs typeface="Century Gothic"/>
              </a:rPr>
              <a:t> CSS rule</a:t>
            </a:r>
            <a:r>
              <a:rPr lang="en-US" sz="4400" dirty="0">
                <a:latin typeface="Century Gothic"/>
                <a:cs typeface="Century Gothic"/>
              </a:rPr>
              <a:t>:</a:t>
            </a:r>
          </a:p>
          <a:p>
            <a:pPr>
              <a:lnSpc>
                <a:spcPts val="2999"/>
              </a:lnSpc>
              <a:spcBef>
                <a:spcPts val="2000"/>
              </a:spcBef>
              <a:spcAft>
                <a:spcPts val="2000"/>
              </a:spcAft>
            </a:pPr>
            <a:endParaRPr lang="en-US" sz="6000" b="1" dirty="0" smtClean="0">
              <a:solidFill>
                <a:srgbClr val="EA157A"/>
              </a:solidFill>
              <a:latin typeface="Century Gothic"/>
              <a:cs typeface="Century Gothic"/>
            </a:endParaRPr>
          </a:p>
          <a:p>
            <a:pPr>
              <a:lnSpc>
                <a:spcPts val="2999"/>
              </a:lnSpc>
              <a:spcBef>
                <a:spcPts val="2000"/>
              </a:spcBef>
              <a:spcAft>
                <a:spcPts val="2000"/>
              </a:spcAft>
            </a:pPr>
            <a:r>
              <a:rPr lang="en-US" sz="7200" b="1" dirty="0" smtClean="0">
                <a:solidFill>
                  <a:srgbClr val="EA157A"/>
                </a:solidFill>
                <a:latin typeface="Century Gothic"/>
                <a:cs typeface="Century Gothic"/>
              </a:rPr>
              <a:t>p</a:t>
            </a:r>
            <a:r>
              <a:rPr lang="en-US" sz="7200" b="1" dirty="0" smtClean="0">
                <a:solidFill>
                  <a:schemeClr val="accent2"/>
                </a:solidFill>
                <a:latin typeface="Century Gothic"/>
                <a:cs typeface="Century Gothic"/>
              </a:rPr>
              <a:t> </a:t>
            </a:r>
            <a:r>
              <a:rPr lang="en-US" sz="7200" b="1" dirty="0">
                <a:solidFill>
                  <a:srgbClr val="FEB80A"/>
                </a:solidFill>
                <a:latin typeface="Century Gothic"/>
                <a:cs typeface="Century Gothic"/>
              </a:rPr>
              <a:t>{</a:t>
            </a:r>
            <a:r>
              <a:rPr lang="en-US" sz="7200" b="1" dirty="0">
                <a:solidFill>
                  <a:schemeClr val="accent2"/>
                </a:solidFill>
                <a:latin typeface="Century Gothic"/>
                <a:cs typeface="Century Gothic"/>
              </a:rPr>
              <a:t> </a:t>
            </a:r>
            <a:r>
              <a:rPr lang="en-US" sz="7200" b="1" dirty="0">
                <a:solidFill>
                  <a:srgbClr val="3366FF"/>
                </a:solidFill>
                <a:latin typeface="Century Gothic"/>
                <a:cs typeface="Century Gothic"/>
              </a:rPr>
              <a:t>color:</a:t>
            </a:r>
            <a:r>
              <a:rPr lang="en-US" sz="7200" b="1" dirty="0">
                <a:latin typeface="Century Gothic"/>
                <a:cs typeface="Century Gothic"/>
              </a:rPr>
              <a:t> </a:t>
            </a:r>
            <a:r>
              <a:rPr lang="en-US" sz="7200" b="1" dirty="0">
                <a:solidFill>
                  <a:schemeClr val="accent4">
                    <a:lumMod val="40000"/>
                    <a:lumOff val="60000"/>
                  </a:schemeClr>
                </a:solidFill>
                <a:latin typeface="Century Gothic"/>
                <a:cs typeface="Century Gothic"/>
              </a:rPr>
              <a:t>#333333</a:t>
            </a:r>
            <a:r>
              <a:rPr lang="en-US" sz="7200" b="1" dirty="0">
                <a:solidFill>
                  <a:schemeClr val="tx1">
                    <a:lumMod val="50000"/>
                  </a:schemeClr>
                </a:solidFill>
                <a:latin typeface="Century Gothic"/>
                <a:cs typeface="Century Gothic"/>
              </a:rPr>
              <a:t>;</a:t>
            </a:r>
            <a:r>
              <a:rPr lang="en-US" sz="7200" b="1" dirty="0">
                <a:solidFill>
                  <a:srgbClr val="EA157A"/>
                </a:solidFill>
                <a:latin typeface="Century Gothic"/>
                <a:cs typeface="Century Gothic"/>
              </a:rPr>
              <a:t> </a:t>
            </a:r>
            <a:r>
              <a:rPr lang="en-US" sz="7200" b="1" dirty="0" smtClean="0">
                <a:solidFill>
                  <a:srgbClr val="FEB80A"/>
                </a:solidFill>
                <a:latin typeface="Century Gothic"/>
                <a:cs typeface="Century Gothic"/>
              </a:rPr>
              <a:t>}</a:t>
            </a:r>
            <a:endParaRPr lang="en-US" sz="6600" b="1" dirty="0" smtClean="0">
              <a:solidFill>
                <a:srgbClr val="FEB80A"/>
              </a:solidFill>
              <a:latin typeface="Century Gothic"/>
              <a:cs typeface="Century Gothic"/>
            </a:endParaRPr>
          </a:p>
          <a:p>
            <a:pPr>
              <a:lnSpc>
                <a:spcPct val="150000"/>
              </a:lnSpc>
              <a:spcBef>
                <a:spcPts val="2000"/>
              </a:spcBef>
              <a:spcAft>
                <a:spcPts val="2000"/>
              </a:spcAft>
            </a:pPr>
            <a:r>
              <a:rPr lang="en-US" sz="4800" b="1" dirty="0" smtClean="0">
                <a:solidFill>
                  <a:schemeClr val="accent6">
                    <a:lumMod val="40000"/>
                    <a:lumOff val="60000"/>
                  </a:schemeClr>
                </a:solidFill>
                <a:latin typeface="Century Gothic"/>
                <a:cs typeface="Century Gothic"/>
              </a:rPr>
              <a:t>(This styles all instances of a paragraph tag in the HTML.)</a:t>
            </a:r>
            <a:endParaRPr lang="en-US" sz="4800" b="1" dirty="0">
              <a:solidFill>
                <a:schemeClr val="accent6">
                  <a:lumMod val="40000"/>
                  <a:lumOff val="60000"/>
                </a:schemeClr>
              </a:solidFill>
              <a:latin typeface="Century Gothic"/>
              <a:cs typeface="Century Gothic"/>
            </a:endParaRPr>
          </a:p>
        </p:txBody>
      </p:sp>
    </p:spTree>
  </p:cSld>
  <p:clrMapOvr>
    <a:masterClrMapping/>
  </p:clrMapOvr>
  <p:transition xmlns:p14="http://schemas.microsoft.com/office/powerpoint/2010/main" advTm="4876"/>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79"/>
          <p:cNvSpPr>
            <a:spLocks noGrp="1"/>
          </p:cNvSpPr>
          <p:nvPr>
            <p:ph type="title"/>
          </p:nvPr>
        </p:nvSpPr>
        <p:spPr/>
        <p:txBody>
          <a:bodyPr/>
          <a:lstStyle/>
          <a:p>
            <a:r>
              <a:rPr lang="en-US" dirty="0" smtClean="0"/>
              <a:t>CSS </a:t>
            </a:r>
            <a:r>
              <a:rPr lang="en-US" dirty="0" smtClean="0"/>
              <a:t>“Rules”</a:t>
            </a:r>
            <a:endParaRPr lang="en-US" dirty="0"/>
          </a:p>
        </p:txBody>
      </p:sp>
      <p:sp>
        <p:nvSpPr>
          <p:cNvPr id="81" name="Content Placeholder 80"/>
          <p:cNvSpPr>
            <a:spLocks noGrp="1"/>
          </p:cNvSpPr>
          <p:nvPr>
            <p:ph idx="1"/>
          </p:nvPr>
        </p:nvSpPr>
        <p:spPr/>
        <p:txBody>
          <a:bodyPr>
            <a:normAutofit/>
          </a:bodyPr>
          <a:lstStyle/>
          <a:p>
            <a:r>
              <a:rPr lang="en-US" sz="4400" dirty="0" smtClean="0">
                <a:latin typeface="Century Gothic"/>
                <a:cs typeface="Century Gothic"/>
              </a:rPr>
              <a:t>Here </a:t>
            </a:r>
            <a:r>
              <a:rPr lang="en-US" sz="4400" dirty="0">
                <a:latin typeface="Century Gothic"/>
                <a:cs typeface="Century Gothic"/>
              </a:rPr>
              <a:t>is a simple example of a</a:t>
            </a:r>
            <a:r>
              <a:rPr lang="en-US" sz="4400" b="1" dirty="0">
                <a:latin typeface="Century Gothic"/>
                <a:cs typeface="Century Gothic"/>
              </a:rPr>
              <a:t> CSS rule</a:t>
            </a:r>
            <a:r>
              <a:rPr lang="en-US" sz="4400" dirty="0">
                <a:latin typeface="Century Gothic"/>
                <a:cs typeface="Century Gothic"/>
              </a:rPr>
              <a:t>:</a:t>
            </a:r>
          </a:p>
          <a:p>
            <a:pPr>
              <a:lnSpc>
                <a:spcPts val="2999"/>
              </a:lnSpc>
              <a:spcBef>
                <a:spcPts val="2000"/>
              </a:spcBef>
              <a:spcAft>
                <a:spcPts val="2000"/>
              </a:spcAft>
            </a:pPr>
            <a:endParaRPr lang="en-US" sz="6000" b="1" dirty="0" smtClean="0">
              <a:solidFill>
                <a:srgbClr val="EA157A"/>
              </a:solidFill>
              <a:latin typeface="Century Gothic"/>
              <a:cs typeface="Century Gothic"/>
            </a:endParaRPr>
          </a:p>
          <a:p>
            <a:pPr>
              <a:lnSpc>
                <a:spcPts val="2999"/>
              </a:lnSpc>
              <a:spcBef>
                <a:spcPts val="2000"/>
              </a:spcBef>
              <a:spcAft>
                <a:spcPts val="2000"/>
              </a:spcAft>
            </a:pPr>
            <a:r>
              <a:rPr lang="en-US" sz="7200" b="1" dirty="0" smtClean="0">
                <a:solidFill>
                  <a:srgbClr val="EA157A"/>
                </a:solidFill>
                <a:latin typeface="Century Gothic"/>
                <a:cs typeface="Century Gothic"/>
              </a:rPr>
              <a:t>p </a:t>
            </a:r>
            <a:r>
              <a:rPr lang="en-US" sz="7200" b="1" dirty="0">
                <a:solidFill>
                  <a:srgbClr val="FEB80A"/>
                </a:solidFill>
                <a:latin typeface="Century Gothic"/>
                <a:cs typeface="Century Gothic"/>
              </a:rPr>
              <a:t>{</a:t>
            </a:r>
            <a:r>
              <a:rPr lang="en-US" sz="7200" b="1" dirty="0">
                <a:solidFill>
                  <a:schemeClr val="accent2"/>
                </a:solidFill>
                <a:latin typeface="Century Gothic"/>
                <a:cs typeface="Century Gothic"/>
              </a:rPr>
              <a:t> </a:t>
            </a:r>
            <a:r>
              <a:rPr lang="en-US" sz="7200" b="1" dirty="0">
                <a:solidFill>
                  <a:srgbClr val="3366FF"/>
                </a:solidFill>
                <a:latin typeface="Century Gothic"/>
                <a:cs typeface="Century Gothic"/>
              </a:rPr>
              <a:t>color:</a:t>
            </a:r>
            <a:r>
              <a:rPr lang="en-US" sz="7200" b="1" dirty="0">
                <a:latin typeface="Century Gothic"/>
                <a:cs typeface="Century Gothic"/>
              </a:rPr>
              <a:t> </a:t>
            </a:r>
            <a:r>
              <a:rPr lang="en-US" sz="7200" b="1" dirty="0">
                <a:solidFill>
                  <a:schemeClr val="accent4">
                    <a:lumMod val="40000"/>
                    <a:lumOff val="60000"/>
                  </a:schemeClr>
                </a:solidFill>
                <a:latin typeface="Century Gothic"/>
                <a:cs typeface="Century Gothic"/>
              </a:rPr>
              <a:t>#333333</a:t>
            </a:r>
            <a:r>
              <a:rPr lang="en-US" sz="7200" b="1" dirty="0">
                <a:solidFill>
                  <a:schemeClr val="tx1">
                    <a:lumMod val="50000"/>
                  </a:schemeClr>
                </a:solidFill>
                <a:latin typeface="Century Gothic"/>
                <a:cs typeface="Century Gothic"/>
              </a:rPr>
              <a:t>;</a:t>
            </a:r>
            <a:r>
              <a:rPr lang="en-US" sz="7200" b="1" dirty="0">
                <a:solidFill>
                  <a:srgbClr val="EA157A"/>
                </a:solidFill>
                <a:latin typeface="Century Gothic"/>
                <a:cs typeface="Century Gothic"/>
              </a:rPr>
              <a:t> </a:t>
            </a:r>
            <a:r>
              <a:rPr lang="en-US" sz="7200" b="1" dirty="0" smtClean="0">
                <a:solidFill>
                  <a:srgbClr val="FEB80A"/>
                </a:solidFill>
                <a:latin typeface="Century Gothic"/>
                <a:cs typeface="Century Gothic"/>
              </a:rPr>
              <a:t>}</a:t>
            </a:r>
          </a:p>
          <a:p>
            <a:pPr>
              <a:lnSpc>
                <a:spcPts val="2999"/>
              </a:lnSpc>
              <a:spcBef>
                <a:spcPts val="2000"/>
              </a:spcBef>
              <a:spcAft>
                <a:spcPts val="2000"/>
              </a:spcAft>
            </a:pPr>
            <a:endParaRPr lang="en-US" sz="7200" b="1" dirty="0">
              <a:solidFill>
                <a:srgbClr val="FEB80A"/>
              </a:solidFill>
              <a:latin typeface="Century Gothic"/>
              <a:cs typeface="Century Gothic"/>
            </a:endParaRPr>
          </a:p>
          <a:p>
            <a:pPr>
              <a:lnSpc>
                <a:spcPts val="2999"/>
              </a:lnSpc>
              <a:spcBef>
                <a:spcPts val="2000"/>
              </a:spcBef>
              <a:spcAft>
                <a:spcPts val="2000"/>
              </a:spcAft>
            </a:pPr>
            <a:r>
              <a:rPr lang="en-US" sz="7200" b="1" dirty="0">
                <a:solidFill>
                  <a:srgbClr val="EA157A"/>
                </a:solidFill>
              </a:rPr>
              <a:t>p</a:t>
            </a:r>
            <a:r>
              <a:rPr lang="en-US" sz="7200" dirty="0">
                <a:solidFill>
                  <a:srgbClr val="EA157A"/>
                </a:solidFill>
              </a:rPr>
              <a:t> = selector</a:t>
            </a:r>
          </a:p>
          <a:p>
            <a:pPr>
              <a:lnSpc>
                <a:spcPts val="2999"/>
              </a:lnSpc>
              <a:spcBef>
                <a:spcPts val="2000"/>
              </a:spcBef>
              <a:spcAft>
                <a:spcPts val="2000"/>
              </a:spcAft>
            </a:pPr>
            <a:endParaRPr lang="en-US" sz="7200" b="1" dirty="0">
              <a:solidFill>
                <a:srgbClr val="FEB80A"/>
              </a:solidFill>
              <a:latin typeface="Century Gothic"/>
              <a:cs typeface="Century Gothic"/>
            </a:endParaRPr>
          </a:p>
        </p:txBody>
      </p:sp>
    </p:spTree>
    <p:extLst>
      <p:ext uri="{BB962C8B-B14F-4D97-AF65-F5344CB8AC3E}">
        <p14:creationId xmlns:p14="http://schemas.microsoft.com/office/powerpoint/2010/main" val="832132594"/>
      </p:ext>
    </p:extLst>
  </p:cSld>
  <p:clrMapOvr>
    <a:masterClrMapping/>
  </p:clrMapOvr>
  <p:transition xmlns:p14="http://schemas.microsoft.com/office/powerpoint/2010/main" advTm="4876"/>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79"/>
          <p:cNvSpPr>
            <a:spLocks noGrp="1"/>
          </p:cNvSpPr>
          <p:nvPr>
            <p:ph type="title"/>
          </p:nvPr>
        </p:nvSpPr>
        <p:spPr/>
        <p:txBody>
          <a:bodyPr/>
          <a:lstStyle/>
          <a:p>
            <a:r>
              <a:rPr lang="en-US" dirty="0" smtClean="0"/>
              <a:t>CSS </a:t>
            </a:r>
            <a:r>
              <a:rPr lang="en-US" dirty="0" smtClean="0"/>
              <a:t>“Rules”</a:t>
            </a:r>
            <a:endParaRPr lang="en-US" dirty="0"/>
          </a:p>
        </p:txBody>
      </p:sp>
      <p:sp>
        <p:nvSpPr>
          <p:cNvPr id="81" name="Content Placeholder 80"/>
          <p:cNvSpPr>
            <a:spLocks noGrp="1"/>
          </p:cNvSpPr>
          <p:nvPr>
            <p:ph idx="1"/>
          </p:nvPr>
        </p:nvSpPr>
        <p:spPr/>
        <p:txBody>
          <a:bodyPr>
            <a:normAutofit/>
          </a:bodyPr>
          <a:lstStyle/>
          <a:p>
            <a:r>
              <a:rPr lang="en-US" sz="4400" dirty="0" smtClean="0">
                <a:latin typeface="Century Gothic"/>
                <a:cs typeface="Century Gothic"/>
              </a:rPr>
              <a:t>Here </a:t>
            </a:r>
            <a:r>
              <a:rPr lang="en-US" sz="4400" dirty="0">
                <a:latin typeface="Century Gothic"/>
                <a:cs typeface="Century Gothic"/>
              </a:rPr>
              <a:t>is a simple example of a</a:t>
            </a:r>
            <a:r>
              <a:rPr lang="en-US" sz="4400" b="1" dirty="0">
                <a:latin typeface="Century Gothic"/>
                <a:cs typeface="Century Gothic"/>
              </a:rPr>
              <a:t> CSS rule</a:t>
            </a:r>
            <a:r>
              <a:rPr lang="en-US" sz="4400" dirty="0">
                <a:latin typeface="Century Gothic"/>
                <a:cs typeface="Century Gothic"/>
              </a:rPr>
              <a:t>:</a:t>
            </a:r>
          </a:p>
          <a:p>
            <a:pPr>
              <a:lnSpc>
                <a:spcPts val="2999"/>
              </a:lnSpc>
              <a:spcBef>
                <a:spcPts val="2000"/>
              </a:spcBef>
              <a:spcAft>
                <a:spcPts val="2000"/>
              </a:spcAft>
            </a:pPr>
            <a:endParaRPr lang="en-US" sz="6000" b="1" dirty="0" smtClean="0">
              <a:solidFill>
                <a:srgbClr val="EA157A"/>
              </a:solidFill>
              <a:latin typeface="Century Gothic"/>
              <a:cs typeface="Century Gothic"/>
            </a:endParaRPr>
          </a:p>
          <a:p>
            <a:pPr>
              <a:lnSpc>
                <a:spcPts val="2999"/>
              </a:lnSpc>
              <a:spcBef>
                <a:spcPts val="2000"/>
              </a:spcBef>
              <a:spcAft>
                <a:spcPts val="2000"/>
              </a:spcAft>
            </a:pPr>
            <a:r>
              <a:rPr lang="en-US" sz="7200" b="1" dirty="0" smtClean="0">
                <a:solidFill>
                  <a:srgbClr val="EA157A"/>
                </a:solidFill>
                <a:latin typeface="Century Gothic"/>
                <a:cs typeface="Century Gothic"/>
              </a:rPr>
              <a:t>p </a:t>
            </a:r>
            <a:r>
              <a:rPr lang="en-US" sz="7200" b="1" dirty="0">
                <a:solidFill>
                  <a:srgbClr val="FEB80A"/>
                </a:solidFill>
                <a:latin typeface="Century Gothic"/>
                <a:cs typeface="Century Gothic"/>
              </a:rPr>
              <a:t>{</a:t>
            </a:r>
            <a:r>
              <a:rPr lang="en-US" sz="7200" b="1" dirty="0">
                <a:solidFill>
                  <a:schemeClr val="accent2"/>
                </a:solidFill>
                <a:latin typeface="Century Gothic"/>
                <a:cs typeface="Century Gothic"/>
              </a:rPr>
              <a:t> </a:t>
            </a:r>
            <a:r>
              <a:rPr lang="en-US" sz="7200" b="1" dirty="0">
                <a:solidFill>
                  <a:srgbClr val="3366FF"/>
                </a:solidFill>
                <a:latin typeface="Century Gothic"/>
                <a:cs typeface="Century Gothic"/>
              </a:rPr>
              <a:t>color:</a:t>
            </a:r>
            <a:r>
              <a:rPr lang="en-US" sz="7200" b="1" dirty="0">
                <a:latin typeface="Century Gothic"/>
                <a:cs typeface="Century Gothic"/>
              </a:rPr>
              <a:t> </a:t>
            </a:r>
            <a:r>
              <a:rPr lang="en-US" sz="7200" b="1" dirty="0">
                <a:solidFill>
                  <a:schemeClr val="accent4">
                    <a:lumMod val="40000"/>
                    <a:lumOff val="60000"/>
                  </a:schemeClr>
                </a:solidFill>
                <a:latin typeface="Century Gothic"/>
                <a:cs typeface="Century Gothic"/>
              </a:rPr>
              <a:t>#333333</a:t>
            </a:r>
            <a:r>
              <a:rPr lang="en-US" sz="7200" b="1" dirty="0">
                <a:solidFill>
                  <a:schemeClr val="tx1">
                    <a:lumMod val="50000"/>
                  </a:schemeClr>
                </a:solidFill>
                <a:latin typeface="Century Gothic"/>
                <a:cs typeface="Century Gothic"/>
              </a:rPr>
              <a:t>;</a:t>
            </a:r>
            <a:r>
              <a:rPr lang="en-US" sz="7200" b="1" dirty="0">
                <a:solidFill>
                  <a:srgbClr val="EA157A"/>
                </a:solidFill>
                <a:latin typeface="Century Gothic"/>
                <a:cs typeface="Century Gothic"/>
              </a:rPr>
              <a:t> </a:t>
            </a:r>
            <a:r>
              <a:rPr lang="en-US" sz="7200" b="1" dirty="0" smtClean="0">
                <a:solidFill>
                  <a:srgbClr val="FEB80A"/>
                </a:solidFill>
                <a:latin typeface="Century Gothic"/>
                <a:cs typeface="Century Gothic"/>
              </a:rPr>
              <a:t>}</a:t>
            </a:r>
          </a:p>
          <a:p>
            <a:pPr>
              <a:lnSpc>
                <a:spcPts val="2999"/>
              </a:lnSpc>
              <a:spcBef>
                <a:spcPts val="2000"/>
              </a:spcBef>
              <a:spcAft>
                <a:spcPts val="2000"/>
              </a:spcAft>
            </a:pPr>
            <a:endParaRPr lang="en-US" sz="7200" b="1" dirty="0">
              <a:solidFill>
                <a:srgbClr val="FEB80A"/>
              </a:solidFill>
              <a:latin typeface="Century Gothic"/>
              <a:cs typeface="Century Gothic"/>
            </a:endParaRPr>
          </a:p>
          <a:p>
            <a:pPr>
              <a:lnSpc>
                <a:spcPts val="2999"/>
              </a:lnSpc>
              <a:spcBef>
                <a:spcPts val="2000"/>
              </a:spcBef>
              <a:spcAft>
                <a:spcPts val="2000"/>
              </a:spcAft>
            </a:pPr>
            <a:r>
              <a:rPr lang="en-US" sz="7200" b="1" dirty="0">
                <a:solidFill>
                  <a:srgbClr val="FEB80A"/>
                </a:solidFill>
                <a:cs typeface="Century Gothic"/>
              </a:rPr>
              <a:t>{</a:t>
            </a:r>
            <a:r>
              <a:rPr lang="en-US" sz="7200" b="1" dirty="0">
                <a:solidFill>
                  <a:schemeClr val="accent2"/>
                </a:solidFill>
                <a:cs typeface="Century Gothic"/>
              </a:rPr>
              <a:t> </a:t>
            </a:r>
            <a:r>
              <a:rPr lang="en-US" sz="7200" b="1" dirty="0" smtClean="0">
                <a:solidFill>
                  <a:schemeClr val="bg1">
                    <a:lumMod val="65000"/>
                    <a:lumOff val="35000"/>
                  </a:schemeClr>
                </a:solidFill>
                <a:cs typeface="Century Gothic"/>
              </a:rPr>
              <a:t>…</a:t>
            </a:r>
            <a:r>
              <a:rPr lang="en-US" sz="7200" b="1" dirty="0" smtClean="0">
                <a:solidFill>
                  <a:srgbClr val="3366FF"/>
                </a:solidFill>
                <a:cs typeface="Century Gothic"/>
              </a:rPr>
              <a:t> </a:t>
            </a:r>
            <a:r>
              <a:rPr lang="en-US" sz="7200" b="1" dirty="0" smtClean="0">
                <a:solidFill>
                  <a:srgbClr val="FEB80A"/>
                </a:solidFill>
                <a:cs typeface="Century Gothic"/>
              </a:rPr>
              <a:t>} </a:t>
            </a:r>
            <a:r>
              <a:rPr lang="en-US" sz="7200" dirty="0" smtClean="0">
                <a:solidFill>
                  <a:srgbClr val="FEB80A"/>
                </a:solidFill>
                <a:cs typeface="Century Gothic"/>
              </a:rPr>
              <a:t>= declaration block</a:t>
            </a:r>
            <a:endParaRPr lang="en-US" sz="7200" dirty="0">
              <a:solidFill>
                <a:srgbClr val="FEB80A"/>
              </a:solidFill>
              <a:cs typeface="Century Gothic"/>
            </a:endParaRPr>
          </a:p>
          <a:p>
            <a:pPr>
              <a:lnSpc>
                <a:spcPts val="2999"/>
              </a:lnSpc>
              <a:spcBef>
                <a:spcPts val="2000"/>
              </a:spcBef>
              <a:spcAft>
                <a:spcPts val="2000"/>
              </a:spcAft>
            </a:pPr>
            <a:endParaRPr lang="en-US" sz="7200" b="1" dirty="0">
              <a:solidFill>
                <a:srgbClr val="FEB80A"/>
              </a:solidFill>
              <a:latin typeface="Century Gothic"/>
              <a:cs typeface="Century Gothic"/>
            </a:endParaRPr>
          </a:p>
        </p:txBody>
      </p:sp>
      <p:sp>
        <p:nvSpPr>
          <p:cNvPr id="2" name="TextBox 1"/>
          <p:cNvSpPr txBox="1"/>
          <p:nvPr/>
        </p:nvSpPr>
        <p:spPr>
          <a:xfrm>
            <a:off x="7216769" y="5926238"/>
            <a:ext cx="184666" cy="80021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65101572"/>
      </p:ext>
    </p:extLst>
  </p:cSld>
  <p:clrMapOvr>
    <a:masterClrMapping/>
  </p:clrMapOvr>
  <p:transition xmlns:p14="http://schemas.microsoft.com/office/powerpoint/2010/main" advTm="4876"/>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79"/>
          <p:cNvSpPr>
            <a:spLocks noGrp="1"/>
          </p:cNvSpPr>
          <p:nvPr>
            <p:ph type="title"/>
          </p:nvPr>
        </p:nvSpPr>
        <p:spPr/>
        <p:txBody>
          <a:bodyPr/>
          <a:lstStyle/>
          <a:p>
            <a:r>
              <a:rPr lang="en-US" dirty="0" smtClean="0"/>
              <a:t>CSS </a:t>
            </a:r>
            <a:r>
              <a:rPr lang="en-US" dirty="0" smtClean="0"/>
              <a:t>“Rules”</a:t>
            </a:r>
            <a:endParaRPr lang="en-US" dirty="0"/>
          </a:p>
        </p:txBody>
      </p:sp>
      <p:sp>
        <p:nvSpPr>
          <p:cNvPr id="81" name="Content Placeholder 80"/>
          <p:cNvSpPr>
            <a:spLocks noGrp="1"/>
          </p:cNvSpPr>
          <p:nvPr>
            <p:ph idx="1"/>
          </p:nvPr>
        </p:nvSpPr>
        <p:spPr/>
        <p:txBody>
          <a:bodyPr>
            <a:normAutofit/>
          </a:bodyPr>
          <a:lstStyle/>
          <a:p>
            <a:r>
              <a:rPr lang="en-US" sz="4400" dirty="0" smtClean="0">
                <a:latin typeface="Century Gothic"/>
                <a:cs typeface="Century Gothic"/>
              </a:rPr>
              <a:t>Here </a:t>
            </a:r>
            <a:r>
              <a:rPr lang="en-US" sz="4400" dirty="0">
                <a:latin typeface="Century Gothic"/>
                <a:cs typeface="Century Gothic"/>
              </a:rPr>
              <a:t>is a simple example of a</a:t>
            </a:r>
            <a:r>
              <a:rPr lang="en-US" sz="4400" b="1" dirty="0">
                <a:latin typeface="Century Gothic"/>
                <a:cs typeface="Century Gothic"/>
              </a:rPr>
              <a:t> CSS rule</a:t>
            </a:r>
            <a:r>
              <a:rPr lang="en-US" sz="4400" dirty="0">
                <a:latin typeface="Century Gothic"/>
                <a:cs typeface="Century Gothic"/>
              </a:rPr>
              <a:t>:</a:t>
            </a:r>
          </a:p>
          <a:p>
            <a:pPr>
              <a:lnSpc>
                <a:spcPts val="2999"/>
              </a:lnSpc>
              <a:spcBef>
                <a:spcPts val="2000"/>
              </a:spcBef>
              <a:spcAft>
                <a:spcPts val="2000"/>
              </a:spcAft>
            </a:pPr>
            <a:endParaRPr lang="en-US" sz="6000" b="1" dirty="0" smtClean="0">
              <a:solidFill>
                <a:srgbClr val="EA157A"/>
              </a:solidFill>
              <a:latin typeface="Century Gothic"/>
              <a:cs typeface="Century Gothic"/>
            </a:endParaRPr>
          </a:p>
          <a:p>
            <a:pPr>
              <a:lnSpc>
                <a:spcPts val="2999"/>
              </a:lnSpc>
              <a:spcBef>
                <a:spcPts val="2000"/>
              </a:spcBef>
              <a:spcAft>
                <a:spcPts val="2000"/>
              </a:spcAft>
            </a:pPr>
            <a:r>
              <a:rPr lang="en-US" sz="7200" b="1" dirty="0" smtClean="0">
                <a:solidFill>
                  <a:srgbClr val="EA157A"/>
                </a:solidFill>
                <a:latin typeface="Century Gothic"/>
                <a:cs typeface="Century Gothic"/>
              </a:rPr>
              <a:t>p </a:t>
            </a:r>
            <a:r>
              <a:rPr lang="en-US" sz="7200" b="1" dirty="0">
                <a:solidFill>
                  <a:srgbClr val="FEB80A"/>
                </a:solidFill>
                <a:latin typeface="Century Gothic"/>
                <a:cs typeface="Century Gothic"/>
              </a:rPr>
              <a:t>{</a:t>
            </a:r>
            <a:r>
              <a:rPr lang="en-US" sz="7200" b="1" dirty="0">
                <a:solidFill>
                  <a:schemeClr val="accent2"/>
                </a:solidFill>
                <a:latin typeface="Century Gothic"/>
                <a:cs typeface="Century Gothic"/>
              </a:rPr>
              <a:t> </a:t>
            </a:r>
            <a:r>
              <a:rPr lang="en-US" sz="7200" b="1" dirty="0">
                <a:solidFill>
                  <a:srgbClr val="3366FF"/>
                </a:solidFill>
                <a:latin typeface="Century Gothic"/>
                <a:cs typeface="Century Gothic"/>
              </a:rPr>
              <a:t>color:</a:t>
            </a:r>
            <a:r>
              <a:rPr lang="en-US" sz="7200" b="1" dirty="0">
                <a:latin typeface="Century Gothic"/>
                <a:cs typeface="Century Gothic"/>
              </a:rPr>
              <a:t> </a:t>
            </a:r>
            <a:r>
              <a:rPr lang="en-US" sz="7200" b="1" dirty="0">
                <a:solidFill>
                  <a:schemeClr val="accent4">
                    <a:lumMod val="40000"/>
                    <a:lumOff val="60000"/>
                  </a:schemeClr>
                </a:solidFill>
                <a:latin typeface="Century Gothic"/>
                <a:cs typeface="Century Gothic"/>
              </a:rPr>
              <a:t>#333333</a:t>
            </a:r>
            <a:r>
              <a:rPr lang="en-US" sz="7200" b="1" dirty="0">
                <a:solidFill>
                  <a:schemeClr val="tx1">
                    <a:lumMod val="50000"/>
                  </a:schemeClr>
                </a:solidFill>
                <a:latin typeface="Century Gothic"/>
                <a:cs typeface="Century Gothic"/>
              </a:rPr>
              <a:t>;</a:t>
            </a:r>
            <a:r>
              <a:rPr lang="en-US" sz="7200" b="1" dirty="0">
                <a:solidFill>
                  <a:srgbClr val="EA157A"/>
                </a:solidFill>
                <a:latin typeface="Century Gothic"/>
                <a:cs typeface="Century Gothic"/>
              </a:rPr>
              <a:t> </a:t>
            </a:r>
            <a:r>
              <a:rPr lang="en-US" sz="7200" b="1" dirty="0" smtClean="0">
                <a:solidFill>
                  <a:srgbClr val="FEB80A"/>
                </a:solidFill>
                <a:latin typeface="Century Gothic"/>
                <a:cs typeface="Century Gothic"/>
              </a:rPr>
              <a:t>}</a:t>
            </a:r>
          </a:p>
          <a:p>
            <a:pPr>
              <a:lnSpc>
                <a:spcPct val="150000"/>
              </a:lnSpc>
              <a:spcBef>
                <a:spcPts val="2000"/>
              </a:spcBef>
              <a:spcAft>
                <a:spcPts val="2000"/>
              </a:spcAft>
            </a:pPr>
            <a:r>
              <a:rPr lang="en-US" sz="5800" b="1" dirty="0" smtClean="0">
                <a:solidFill>
                  <a:srgbClr val="3366FF"/>
                </a:solidFill>
                <a:cs typeface="Century Gothic"/>
              </a:rPr>
              <a:t>color</a:t>
            </a:r>
            <a:r>
              <a:rPr lang="en-US" sz="5800" b="1" dirty="0">
                <a:solidFill>
                  <a:srgbClr val="3366FF"/>
                </a:solidFill>
                <a:cs typeface="Century Gothic"/>
              </a:rPr>
              <a:t>:</a:t>
            </a:r>
            <a:r>
              <a:rPr lang="en-US" sz="5800" b="1" dirty="0">
                <a:cs typeface="Century Gothic"/>
              </a:rPr>
              <a:t> </a:t>
            </a:r>
            <a:r>
              <a:rPr lang="en-US" sz="5800" b="1" dirty="0">
                <a:solidFill>
                  <a:schemeClr val="accent4">
                    <a:lumMod val="40000"/>
                    <a:lumOff val="60000"/>
                  </a:schemeClr>
                </a:solidFill>
                <a:cs typeface="Century Gothic"/>
              </a:rPr>
              <a:t>#333333</a:t>
            </a:r>
            <a:r>
              <a:rPr lang="en-US" sz="5800" b="1" dirty="0">
                <a:solidFill>
                  <a:schemeClr val="tx1">
                    <a:lumMod val="50000"/>
                  </a:schemeClr>
                </a:solidFill>
                <a:cs typeface="Century Gothic"/>
              </a:rPr>
              <a:t>;</a:t>
            </a:r>
            <a:r>
              <a:rPr lang="en-US" sz="5800" b="1" dirty="0">
                <a:solidFill>
                  <a:srgbClr val="EA157A"/>
                </a:solidFill>
                <a:cs typeface="Century Gothic"/>
              </a:rPr>
              <a:t> </a:t>
            </a:r>
            <a:r>
              <a:rPr lang="en-US" sz="5800" dirty="0" smtClean="0">
                <a:solidFill>
                  <a:srgbClr val="FEB80A"/>
                </a:solidFill>
                <a:cs typeface="Century Gothic"/>
              </a:rPr>
              <a:t>= declaration</a:t>
            </a:r>
            <a:endParaRPr lang="en-US" sz="5800" b="1" dirty="0">
              <a:solidFill>
                <a:srgbClr val="FEB80A"/>
              </a:solidFill>
              <a:latin typeface="Century Gothic"/>
              <a:cs typeface="Century Gothic"/>
            </a:endParaRPr>
          </a:p>
        </p:txBody>
      </p:sp>
      <p:sp>
        <p:nvSpPr>
          <p:cNvPr id="2" name="TextBox 1"/>
          <p:cNvSpPr txBox="1"/>
          <p:nvPr/>
        </p:nvSpPr>
        <p:spPr>
          <a:xfrm>
            <a:off x="7216769" y="5926238"/>
            <a:ext cx="184666" cy="80021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142495224"/>
      </p:ext>
    </p:extLst>
  </p:cSld>
  <p:clrMapOvr>
    <a:masterClrMapping/>
  </p:clrMapOvr>
  <p:transition xmlns:p14="http://schemas.microsoft.com/office/powerpoint/2010/main" advTm="4876"/>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79"/>
          <p:cNvSpPr>
            <a:spLocks noGrp="1"/>
          </p:cNvSpPr>
          <p:nvPr>
            <p:ph type="title"/>
          </p:nvPr>
        </p:nvSpPr>
        <p:spPr/>
        <p:txBody>
          <a:bodyPr/>
          <a:lstStyle/>
          <a:p>
            <a:r>
              <a:rPr lang="en-US" dirty="0" smtClean="0"/>
              <a:t>CSS </a:t>
            </a:r>
            <a:r>
              <a:rPr lang="en-US" dirty="0" smtClean="0"/>
              <a:t>“Rules”</a:t>
            </a:r>
            <a:endParaRPr lang="en-US" dirty="0"/>
          </a:p>
        </p:txBody>
      </p:sp>
      <p:sp>
        <p:nvSpPr>
          <p:cNvPr id="81" name="Content Placeholder 80"/>
          <p:cNvSpPr>
            <a:spLocks noGrp="1"/>
          </p:cNvSpPr>
          <p:nvPr>
            <p:ph idx="1"/>
          </p:nvPr>
        </p:nvSpPr>
        <p:spPr/>
        <p:txBody>
          <a:bodyPr>
            <a:normAutofit/>
          </a:bodyPr>
          <a:lstStyle/>
          <a:p>
            <a:r>
              <a:rPr lang="en-US" sz="4400" dirty="0" smtClean="0">
                <a:latin typeface="Century Gothic"/>
                <a:cs typeface="Century Gothic"/>
              </a:rPr>
              <a:t>Here </a:t>
            </a:r>
            <a:r>
              <a:rPr lang="en-US" sz="4400" dirty="0">
                <a:latin typeface="Century Gothic"/>
                <a:cs typeface="Century Gothic"/>
              </a:rPr>
              <a:t>is a simple example of a</a:t>
            </a:r>
            <a:r>
              <a:rPr lang="en-US" sz="4400" b="1" dirty="0">
                <a:latin typeface="Century Gothic"/>
                <a:cs typeface="Century Gothic"/>
              </a:rPr>
              <a:t> CSS rule</a:t>
            </a:r>
            <a:r>
              <a:rPr lang="en-US" sz="4400" dirty="0">
                <a:latin typeface="Century Gothic"/>
                <a:cs typeface="Century Gothic"/>
              </a:rPr>
              <a:t>:</a:t>
            </a:r>
          </a:p>
          <a:p>
            <a:pPr>
              <a:lnSpc>
                <a:spcPts val="2999"/>
              </a:lnSpc>
              <a:spcBef>
                <a:spcPts val="2000"/>
              </a:spcBef>
              <a:spcAft>
                <a:spcPts val="2000"/>
              </a:spcAft>
            </a:pPr>
            <a:endParaRPr lang="en-US" sz="6000" b="1" dirty="0" smtClean="0">
              <a:solidFill>
                <a:srgbClr val="EA157A"/>
              </a:solidFill>
              <a:latin typeface="Century Gothic"/>
              <a:cs typeface="Century Gothic"/>
            </a:endParaRPr>
          </a:p>
          <a:p>
            <a:pPr>
              <a:lnSpc>
                <a:spcPts val="2999"/>
              </a:lnSpc>
              <a:spcBef>
                <a:spcPts val="2000"/>
              </a:spcBef>
              <a:spcAft>
                <a:spcPts val="2000"/>
              </a:spcAft>
            </a:pPr>
            <a:r>
              <a:rPr lang="en-US" sz="7200" b="1" dirty="0" smtClean="0">
                <a:solidFill>
                  <a:srgbClr val="EA157A"/>
                </a:solidFill>
                <a:latin typeface="Century Gothic"/>
                <a:cs typeface="Century Gothic"/>
              </a:rPr>
              <a:t>p </a:t>
            </a:r>
            <a:r>
              <a:rPr lang="en-US" sz="7200" b="1" dirty="0">
                <a:solidFill>
                  <a:srgbClr val="FEB80A"/>
                </a:solidFill>
                <a:latin typeface="Century Gothic"/>
                <a:cs typeface="Century Gothic"/>
              </a:rPr>
              <a:t>{</a:t>
            </a:r>
            <a:r>
              <a:rPr lang="en-US" sz="7200" b="1" dirty="0">
                <a:solidFill>
                  <a:schemeClr val="accent2"/>
                </a:solidFill>
                <a:latin typeface="Century Gothic"/>
                <a:cs typeface="Century Gothic"/>
              </a:rPr>
              <a:t> </a:t>
            </a:r>
            <a:r>
              <a:rPr lang="en-US" sz="7200" b="1" dirty="0">
                <a:solidFill>
                  <a:srgbClr val="3366FF"/>
                </a:solidFill>
                <a:latin typeface="Century Gothic"/>
                <a:cs typeface="Century Gothic"/>
              </a:rPr>
              <a:t>color:</a:t>
            </a:r>
            <a:r>
              <a:rPr lang="en-US" sz="7200" b="1" dirty="0">
                <a:latin typeface="Century Gothic"/>
                <a:cs typeface="Century Gothic"/>
              </a:rPr>
              <a:t> </a:t>
            </a:r>
            <a:r>
              <a:rPr lang="en-US" sz="7200" b="1" dirty="0">
                <a:solidFill>
                  <a:schemeClr val="accent4">
                    <a:lumMod val="40000"/>
                    <a:lumOff val="60000"/>
                  </a:schemeClr>
                </a:solidFill>
                <a:latin typeface="Century Gothic"/>
                <a:cs typeface="Century Gothic"/>
              </a:rPr>
              <a:t>#333333</a:t>
            </a:r>
            <a:r>
              <a:rPr lang="en-US" sz="7200" b="1" dirty="0">
                <a:solidFill>
                  <a:schemeClr val="tx1">
                    <a:lumMod val="50000"/>
                  </a:schemeClr>
                </a:solidFill>
                <a:latin typeface="Century Gothic"/>
                <a:cs typeface="Century Gothic"/>
              </a:rPr>
              <a:t>;</a:t>
            </a:r>
            <a:r>
              <a:rPr lang="en-US" sz="7200" b="1" dirty="0">
                <a:solidFill>
                  <a:srgbClr val="EA157A"/>
                </a:solidFill>
                <a:latin typeface="Century Gothic"/>
                <a:cs typeface="Century Gothic"/>
              </a:rPr>
              <a:t> </a:t>
            </a:r>
            <a:r>
              <a:rPr lang="en-US" sz="7200" b="1" dirty="0" smtClean="0">
                <a:solidFill>
                  <a:srgbClr val="FEB80A"/>
                </a:solidFill>
                <a:latin typeface="Century Gothic"/>
                <a:cs typeface="Century Gothic"/>
              </a:rPr>
              <a:t>}</a:t>
            </a:r>
          </a:p>
          <a:p>
            <a:pPr>
              <a:lnSpc>
                <a:spcPts val="2999"/>
              </a:lnSpc>
              <a:spcBef>
                <a:spcPts val="2000"/>
              </a:spcBef>
              <a:spcAft>
                <a:spcPts val="2000"/>
              </a:spcAft>
            </a:pPr>
            <a:endParaRPr lang="en-US" sz="7200" b="1" dirty="0">
              <a:solidFill>
                <a:srgbClr val="FEB80A"/>
              </a:solidFill>
              <a:latin typeface="Century Gothic"/>
              <a:cs typeface="Century Gothic"/>
            </a:endParaRPr>
          </a:p>
          <a:p>
            <a:pPr>
              <a:lnSpc>
                <a:spcPts val="2999"/>
              </a:lnSpc>
              <a:spcBef>
                <a:spcPts val="2000"/>
              </a:spcBef>
              <a:spcAft>
                <a:spcPts val="2000"/>
              </a:spcAft>
            </a:pPr>
            <a:r>
              <a:rPr lang="en-US" sz="7200" b="1" dirty="0">
                <a:solidFill>
                  <a:srgbClr val="3366FF"/>
                </a:solidFill>
                <a:cs typeface="Century Gothic"/>
              </a:rPr>
              <a:t>c</a:t>
            </a:r>
            <a:r>
              <a:rPr lang="en-US" sz="7200" b="1" dirty="0" smtClean="0">
                <a:solidFill>
                  <a:srgbClr val="3366FF"/>
                </a:solidFill>
                <a:cs typeface="Century Gothic"/>
              </a:rPr>
              <a:t>olor</a:t>
            </a:r>
            <a:r>
              <a:rPr lang="en-US" sz="7200" dirty="0" smtClean="0">
                <a:solidFill>
                  <a:srgbClr val="3366FF"/>
                </a:solidFill>
                <a:cs typeface="Century Gothic"/>
              </a:rPr>
              <a:t> = property</a:t>
            </a:r>
            <a:endParaRPr lang="en-US" sz="7200" b="1" dirty="0">
              <a:solidFill>
                <a:srgbClr val="FEB80A"/>
              </a:solidFill>
              <a:latin typeface="Century Gothic"/>
              <a:cs typeface="Century Gothic"/>
            </a:endParaRPr>
          </a:p>
        </p:txBody>
      </p:sp>
      <p:sp>
        <p:nvSpPr>
          <p:cNvPr id="2" name="TextBox 1"/>
          <p:cNvSpPr txBox="1"/>
          <p:nvPr/>
        </p:nvSpPr>
        <p:spPr>
          <a:xfrm>
            <a:off x="7216769" y="5926238"/>
            <a:ext cx="184666" cy="80021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07283944"/>
      </p:ext>
    </p:extLst>
  </p:cSld>
  <p:clrMapOvr>
    <a:masterClrMapping/>
  </p:clrMapOvr>
  <p:transition xmlns:p14="http://schemas.microsoft.com/office/powerpoint/2010/main" advTm="4876"/>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79"/>
          <p:cNvSpPr>
            <a:spLocks noGrp="1"/>
          </p:cNvSpPr>
          <p:nvPr>
            <p:ph type="title"/>
          </p:nvPr>
        </p:nvSpPr>
        <p:spPr/>
        <p:txBody>
          <a:bodyPr/>
          <a:lstStyle/>
          <a:p>
            <a:r>
              <a:rPr lang="en-US" dirty="0" smtClean="0"/>
              <a:t>CSS </a:t>
            </a:r>
            <a:r>
              <a:rPr lang="en-US" dirty="0" smtClean="0"/>
              <a:t>“Rules”</a:t>
            </a:r>
            <a:endParaRPr lang="en-US" dirty="0"/>
          </a:p>
        </p:txBody>
      </p:sp>
      <p:sp>
        <p:nvSpPr>
          <p:cNvPr id="81" name="Content Placeholder 80"/>
          <p:cNvSpPr>
            <a:spLocks noGrp="1"/>
          </p:cNvSpPr>
          <p:nvPr>
            <p:ph idx="1"/>
          </p:nvPr>
        </p:nvSpPr>
        <p:spPr/>
        <p:txBody>
          <a:bodyPr>
            <a:normAutofit/>
          </a:bodyPr>
          <a:lstStyle/>
          <a:p>
            <a:r>
              <a:rPr lang="en-US" sz="4400" dirty="0" smtClean="0">
                <a:latin typeface="Century Gothic"/>
                <a:cs typeface="Century Gothic"/>
              </a:rPr>
              <a:t>Here </a:t>
            </a:r>
            <a:r>
              <a:rPr lang="en-US" sz="4400" dirty="0">
                <a:latin typeface="Century Gothic"/>
                <a:cs typeface="Century Gothic"/>
              </a:rPr>
              <a:t>is a simple example of a</a:t>
            </a:r>
            <a:r>
              <a:rPr lang="en-US" sz="4400" b="1" dirty="0">
                <a:latin typeface="Century Gothic"/>
                <a:cs typeface="Century Gothic"/>
              </a:rPr>
              <a:t> CSS rule</a:t>
            </a:r>
            <a:r>
              <a:rPr lang="en-US" sz="4400" dirty="0">
                <a:latin typeface="Century Gothic"/>
                <a:cs typeface="Century Gothic"/>
              </a:rPr>
              <a:t>:</a:t>
            </a:r>
          </a:p>
          <a:p>
            <a:pPr>
              <a:lnSpc>
                <a:spcPts val="2999"/>
              </a:lnSpc>
              <a:spcBef>
                <a:spcPts val="2000"/>
              </a:spcBef>
              <a:spcAft>
                <a:spcPts val="2000"/>
              </a:spcAft>
            </a:pPr>
            <a:endParaRPr lang="en-US" sz="6000" b="1" dirty="0" smtClean="0">
              <a:solidFill>
                <a:srgbClr val="EA157A"/>
              </a:solidFill>
              <a:latin typeface="Century Gothic"/>
              <a:cs typeface="Century Gothic"/>
            </a:endParaRPr>
          </a:p>
          <a:p>
            <a:pPr>
              <a:lnSpc>
                <a:spcPts val="2999"/>
              </a:lnSpc>
              <a:spcBef>
                <a:spcPts val="2000"/>
              </a:spcBef>
              <a:spcAft>
                <a:spcPts val="2000"/>
              </a:spcAft>
            </a:pPr>
            <a:r>
              <a:rPr lang="en-US" sz="7200" b="1" dirty="0" smtClean="0">
                <a:solidFill>
                  <a:srgbClr val="EA157A"/>
                </a:solidFill>
                <a:latin typeface="Century Gothic"/>
                <a:cs typeface="Century Gothic"/>
              </a:rPr>
              <a:t>p </a:t>
            </a:r>
            <a:r>
              <a:rPr lang="en-US" sz="7200" b="1" dirty="0">
                <a:solidFill>
                  <a:srgbClr val="FEB80A"/>
                </a:solidFill>
                <a:latin typeface="Century Gothic"/>
                <a:cs typeface="Century Gothic"/>
              </a:rPr>
              <a:t>{</a:t>
            </a:r>
            <a:r>
              <a:rPr lang="en-US" sz="7200" b="1" dirty="0">
                <a:solidFill>
                  <a:schemeClr val="accent2"/>
                </a:solidFill>
                <a:latin typeface="Century Gothic"/>
                <a:cs typeface="Century Gothic"/>
              </a:rPr>
              <a:t> </a:t>
            </a:r>
            <a:r>
              <a:rPr lang="en-US" sz="7200" b="1" dirty="0">
                <a:solidFill>
                  <a:srgbClr val="3366FF"/>
                </a:solidFill>
                <a:latin typeface="Century Gothic"/>
                <a:cs typeface="Century Gothic"/>
              </a:rPr>
              <a:t>color:</a:t>
            </a:r>
            <a:r>
              <a:rPr lang="en-US" sz="7200" b="1" dirty="0">
                <a:latin typeface="Century Gothic"/>
                <a:cs typeface="Century Gothic"/>
              </a:rPr>
              <a:t> </a:t>
            </a:r>
            <a:r>
              <a:rPr lang="en-US" sz="7200" b="1" dirty="0">
                <a:solidFill>
                  <a:schemeClr val="accent4">
                    <a:lumMod val="40000"/>
                    <a:lumOff val="60000"/>
                  </a:schemeClr>
                </a:solidFill>
                <a:latin typeface="Century Gothic"/>
                <a:cs typeface="Century Gothic"/>
              </a:rPr>
              <a:t>#333333</a:t>
            </a:r>
            <a:r>
              <a:rPr lang="en-US" sz="7200" b="1" dirty="0">
                <a:solidFill>
                  <a:schemeClr val="tx1">
                    <a:lumMod val="50000"/>
                  </a:schemeClr>
                </a:solidFill>
                <a:latin typeface="Century Gothic"/>
                <a:cs typeface="Century Gothic"/>
              </a:rPr>
              <a:t>;</a:t>
            </a:r>
            <a:r>
              <a:rPr lang="en-US" sz="7200" b="1" dirty="0">
                <a:solidFill>
                  <a:srgbClr val="EA157A"/>
                </a:solidFill>
                <a:latin typeface="Century Gothic"/>
                <a:cs typeface="Century Gothic"/>
              </a:rPr>
              <a:t> </a:t>
            </a:r>
            <a:r>
              <a:rPr lang="en-US" sz="7200" b="1" dirty="0" smtClean="0">
                <a:solidFill>
                  <a:srgbClr val="FEB80A"/>
                </a:solidFill>
                <a:latin typeface="Century Gothic"/>
                <a:cs typeface="Century Gothic"/>
              </a:rPr>
              <a:t>}</a:t>
            </a:r>
          </a:p>
          <a:p>
            <a:pPr>
              <a:lnSpc>
                <a:spcPts val="2999"/>
              </a:lnSpc>
              <a:spcBef>
                <a:spcPts val="2000"/>
              </a:spcBef>
              <a:spcAft>
                <a:spcPts val="2000"/>
              </a:spcAft>
            </a:pPr>
            <a:endParaRPr lang="en-US" sz="7200" b="1" dirty="0">
              <a:solidFill>
                <a:srgbClr val="FEB80A"/>
              </a:solidFill>
              <a:latin typeface="Century Gothic"/>
              <a:cs typeface="Century Gothic"/>
            </a:endParaRPr>
          </a:p>
          <a:p>
            <a:pPr>
              <a:lnSpc>
                <a:spcPts val="2999"/>
              </a:lnSpc>
              <a:spcBef>
                <a:spcPts val="2000"/>
              </a:spcBef>
              <a:spcAft>
                <a:spcPts val="2000"/>
              </a:spcAft>
            </a:pPr>
            <a:r>
              <a:rPr lang="en-US" sz="7200" b="1" dirty="0">
                <a:solidFill>
                  <a:schemeClr val="accent4">
                    <a:lumMod val="40000"/>
                    <a:lumOff val="60000"/>
                  </a:schemeClr>
                </a:solidFill>
                <a:cs typeface="Century Gothic"/>
              </a:rPr>
              <a:t>#</a:t>
            </a:r>
            <a:r>
              <a:rPr lang="en-US" sz="7200" b="1" dirty="0" smtClean="0">
                <a:solidFill>
                  <a:schemeClr val="accent4">
                    <a:lumMod val="40000"/>
                    <a:lumOff val="60000"/>
                  </a:schemeClr>
                </a:solidFill>
                <a:cs typeface="Century Gothic"/>
              </a:rPr>
              <a:t>333333 </a:t>
            </a:r>
            <a:r>
              <a:rPr lang="en-US" sz="7200" dirty="0" smtClean="0">
                <a:solidFill>
                  <a:schemeClr val="accent4">
                    <a:lumMod val="40000"/>
                    <a:lumOff val="60000"/>
                  </a:schemeClr>
                </a:solidFill>
                <a:cs typeface="Century Gothic"/>
              </a:rPr>
              <a:t>= value</a:t>
            </a:r>
            <a:endParaRPr lang="en-US" sz="7200" dirty="0">
              <a:solidFill>
                <a:srgbClr val="FEB80A"/>
              </a:solidFill>
              <a:latin typeface="Century Gothic"/>
              <a:cs typeface="Century Gothic"/>
            </a:endParaRPr>
          </a:p>
        </p:txBody>
      </p:sp>
      <p:sp>
        <p:nvSpPr>
          <p:cNvPr id="2" name="TextBox 1"/>
          <p:cNvSpPr txBox="1"/>
          <p:nvPr/>
        </p:nvSpPr>
        <p:spPr>
          <a:xfrm>
            <a:off x="7216769" y="5926238"/>
            <a:ext cx="184666" cy="80021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03993762"/>
      </p:ext>
    </p:extLst>
  </p:cSld>
  <p:clrMapOvr>
    <a:masterClrMapping/>
  </p:clrMapOvr>
  <p:transition xmlns:p14="http://schemas.microsoft.com/office/powerpoint/2010/main" advTm="4876"/>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79"/>
          <p:cNvSpPr>
            <a:spLocks noGrp="1"/>
          </p:cNvSpPr>
          <p:nvPr>
            <p:ph type="title"/>
          </p:nvPr>
        </p:nvSpPr>
        <p:spPr/>
        <p:txBody>
          <a:bodyPr/>
          <a:lstStyle/>
          <a:p>
            <a:r>
              <a:rPr lang="en-US" dirty="0" smtClean="0"/>
              <a:t>CSS </a:t>
            </a:r>
            <a:r>
              <a:rPr lang="en-US" dirty="0" smtClean="0"/>
              <a:t>“Rules”</a:t>
            </a:r>
            <a:endParaRPr lang="en-US" dirty="0"/>
          </a:p>
        </p:txBody>
      </p:sp>
      <p:sp>
        <p:nvSpPr>
          <p:cNvPr id="81" name="Content Placeholder 80"/>
          <p:cNvSpPr>
            <a:spLocks noGrp="1"/>
          </p:cNvSpPr>
          <p:nvPr>
            <p:ph idx="1"/>
          </p:nvPr>
        </p:nvSpPr>
        <p:spPr/>
        <p:txBody>
          <a:bodyPr>
            <a:normAutofit/>
          </a:bodyPr>
          <a:lstStyle/>
          <a:p>
            <a:r>
              <a:rPr lang="en-US" sz="4400" dirty="0" smtClean="0">
                <a:latin typeface="Century Gothic"/>
                <a:cs typeface="Century Gothic"/>
              </a:rPr>
              <a:t>Here </a:t>
            </a:r>
            <a:r>
              <a:rPr lang="en-US" sz="4400" dirty="0">
                <a:latin typeface="Century Gothic"/>
                <a:cs typeface="Century Gothic"/>
              </a:rPr>
              <a:t>is a simple example of a</a:t>
            </a:r>
            <a:r>
              <a:rPr lang="en-US" sz="4400" b="1" dirty="0">
                <a:latin typeface="Century Gothic"/>
                <a:cs typeface="Century Gothic"/>
              </a:rPr>
              <a:t> CSS rule</a:t>
            </a:r>
            <a:r>
              <a:rPr lang="en-US" sz="4400" dirty="0">
                <a:latin typeface="Century Gothic"/>
                <a:cs typeface="Century Gothic"/>
              </a:rPr>
              <a:t>:</a:t>
            </a:r>
          </a:p>
          <a:p>
            <a:pPr>
              <a:lnSpc>
                <a:spcPts val="2999"/>
              </a:lnSpc>
              <a:spcBef>
                <a:spcPts val="2000"/>
              </a:spcBef>
              <a:spcAft>
                <a:spcPts val="2000"/>
              </a:spcAft>
            </a:pPr>
            <a:endParaRPr lang="en-US" sz="6000" b="1" dirty="0" smtClean="0">
              <a:solidFill>
                <a:srgbClr val="EA157A"/>
              </a:solidFill>
              <a:latin typeface="Century Gothic"/>
              <a:cs typeface="Century Gothic"/>
            </a:endParaRPr>
          </a:p>
          <a:p>
            <a:pPr>
              <a:lnSpc>
                <a:spcPts val="2999"/>
              </a:lnSpc>
              <a:spcBef>
                <a:spcPts val="2000"/>
              </a:spcBef>
              <a:spcAft>
                <a:spcPts val="2000"/>
              </a:spcAft>
            </a:pPr>
            <a:r>
              <a:rPr lang="en-US" sz="7200" b="1" dirty="0" smtClean="0">
                <a:solidFill>
                  <a:srgbClr val="EA157A"/>
                </a:solidFill>
                <a:latin typeface="Century Gothic"/>
                <a:cs typeface="Century Gothic"/>
              </a:rPr>
              <a:t>p </a:t>
            </a:r>
            <a:r>
              <a:rPr lang="en-US" sz="7200" b="1" dirty="0">
                <a:solidFill>
                  <a:srgbClr val="FEB80A"/>
                </a:solidFill>
                <a:latin typeface="Century Gothic"/>
                <a:cs typeface="Century Gothic"/>
              </a:rPr>
              <a:t>{</a:t>
            </a:r>
            <a:r>
              <a:rPr lang="en-US" sz="7200" b="1" dirty="0">
                <a:solidFill>
                  <a:schemeClr val="accent2"/>
                </a:solidFill>
                <a:latin typeface="Century Gothic"/>
                <a:cs typeface="Century Gothic"/>
              </a:rPr>
              <a:t> </a:t>
            </a:r>
            <a:r>
              <a:rPr lang="en-US" sz="7200" b="1" dirty="0">
                <a:solidFill>
                  <a:srgbClr val="3366FF"/>
                </a:solidFill>
                <a:latin typeface="Century Gothic"/>
                <a:cs typeface="Century Gothic"/>
              </a:rPr>
              <a:t>color:</a:t>
            </a:r>
            <a:r>
              <a:rPr lang="en-US" sz="7200" b="1" dirty="0">
                <a:latin typeface="Century Gothic"/>
                <a:cs typeface="Century Gothic"/>
              </a:rPr>
              <a:t> </a:t>
            </a:r>
            <a:r>
              <a:rPr lang="en-US" sz="7200" b="1" dirty="0">
                <a:solidFill>
                  <a:schemeClr val="accent4">
                    <a:lumMod val="40000"/>
                    <a:lumOff val="60000"/>
                  </a:schemeClr>
                </a:solidFill>
                <a:latin typeface="Century Gothic"/>
                <a:cs typeface="Century Gothic"/>
              </a:rPr>
              <a:t>#333333</a:t>
            </a:r>
            <a:r>
              <a:rPr lang="en-US" sz="7200" b="1" dirty="0">
                <a:solidFill>
                  <a:schemeClr val="tx1">
                    <a:lumMod val="50000"/>
                  </a:schemeClr>
                </a:solidFill>
                <a:latin typeface="Century Gothic"/>
                <a:cs typeface="Century Gothic"/>
              </a:rPr>
              <a:t>;</a:t>
            </a:r>
            <a:r>
              <a:rPr lang="en-US" sz="7200" b="1" dirty="0">
                <a:solidFill>
                  <a:srgbClr val="EA157A"/>
                </a:solidFill>
                <a:latin typeface="Century Gothic"/>
                <a:cs typeface="Century Gothic"/>
              </a:rPr>
              <a:t> </a:t>
            </a:r>
            <a:r>
              <a:rPr lang="en-US" sz="7200" b="1" dirty="0" smtClean="0">
                <a:solidFill>
                  <a:srgbClr val="FEB80A"/>
                </a:solidFill>
                <a:latin typeface="Century Gothic"/>
                <a:cs typeface="Century Gothic"/>
              </a:rPr>
              <a:t>}</a:t>
            </a:r>
          </a:p>
          <a:p>
            <a:pPr>
              <a:lnSpc>
                <a:spcPts val="2999"/>
              </a:lnSpc>
              <a:spcBef>
                <a:spcPts val="2000"/>
              </a:spcBef>
              <a:spcAft>
                <a:spcPts val="2000"/>
              </a:spcAft>
            </a:pPr>
            <a:endParaRPr lang="en-US" sz="7200" b="1" dirty="0">
              <a:solidFill>
                <a:srgbClr val="FEB80A"/>
              </a:solidFill>
              <a:latin typeface="Century Gothic"/>
              <a:cs typeface="Century Gothic"/>
            </a:endParaRPr>
          </a:p>
          <a:p>
            <a:pPr>
              <a:lnSpc>
                <a:spcPts val="2999"/>
              </a:lnSpc>
              <a:spcBef>
                <a:spcPts val="2000"/>
              </a:spcBef>
              <a:spcAft>
                <a:spcPts val="2000"/>
              </a:spcAft>
            </a:pPr>
            <a:r>
              <a:rPr lang="en-US" sz="7200" b="1" dirty="0" smtClean="0">
                <a:solidFill>
                  <a:schemeClr val="tx1">
                    <a:lumMod val="50000"/>
                  </a:schemeClr>
                </a:solidFill>
                <a:cs typeface="Century Gothic"/>
              </a:rPr>
              <a:t>; </a:t>
            </a:r>
            <a:r>
              <a:rPr lang="en-US" sz="7200" dirty="0" smtClean="0">
                <a:solidFill>
                  <a:schemeClr val="tx1">
                    <a:lumMod val="50000"/>
                  </a:schemeClr>
                </a:solidFill>
                <a:cs typeface="Century Gothic"/>
              </a:rPr>
              <a:t>= declaration terminator</a:t>
            </a:r>
            <a:endParaRPr lang="en-US" sz="7200" dirty="0">
              <a:solidFill>
                <a:srgbClr val="FEB80A"/>
              </a:solidFill>
              <a:latin typeface="Century Gothic"/>
              <a:cs typeface="Century Gothic"/>
            </a:endParaRPr>
          </a:p>
        </p:txBody>
      </p:sp>
      <p:sp>
        <p:nvSpPr>
          <p:cNvPr id="2" name="TextBox 1"/>
          <p:cNvSpPr txBox="1"/>
          <p:nvPr/>
        </p:nvSpPr>
        <p:spPr>
          <a:xfrm>
            <a:off x="7216769" y="5926238"/>
            <a:ext cx="184666" cy="80021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81998512"/>
      </p:ext>
    </p:extLst>
  </p:cSld>
  <p:clrMapOvr>
    <a:masterClrMapping/>
  </p:clrMapOvr>
  <p:transition xmlns:p14="http://schemas.microsoft.com/office/powerpoint/2010/main" advTm="4876"/>
  <p:timing>
    <p:tnLst>
      <p:par>
        <p:cTn xmlns:p14="http://schemas.microsoft.com/office/powerpoint/2010/main" id="1" dur="indefinite" restart="never" nodeType="tmRoot"/>
      </p:par>
    </p:tnLst>
  </p:timing>
</p:sld>
</file>

<file path=ppt/theme/theme1.xml><?xml version="1.0" encoding="utf-8"?>
<a:theme xmlns:a="http://schemas.openxmlformats.org/drawingml/2006/main" name="LEIGH 2014">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5E9"/>
      </a:hlink>
      <a:folHlink>
        <a:srgbClr val="FFF5E9"/>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2049</TotalTime>
  <Pages>0</Pages>
  <Words>4012</Words>
  <Characters>0</Characters>
  <Application>Microsoft Macintosh PowerPoint</Application>
  <PresentationFormat>Custom</PresentationFormat>
  <Lines>0</Lines>
  <Paragraphs>402</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LEIGH 2014</vt:lpstr>
      <vt:lpstr>CSS Foundations in-depth</vt:lpstr>
      <vt:lpstr>What is CSS?</vt:lpstr>
      <vt:lpstr>CSS “Rules”</vt:lpstr>
      <vt:lpstr>CSS “Rules”</vt:lpstr>
      <vt:lpstr>CSS “Rules”</vt:lpstr>
      <vt:lpstr>CSS “Rules”</vt:lpstr>
      <vt:lpstr>CSS “Rules”</vt:lpstr>
      <vt:lpstr>CSS “Rules”</vt:lpstr>
      <vt:lpstr>CSS “Rules”</vt:lpstr>
      <vt:lpstr>CSS “Selectors”</vt:lpstr>
      <vt:lpstr>CSS HTML Selectors</vt:lpstr>
      <vt:lpstr>CSS ID Selectors </vt:lpstr>
      <vt:lpstr>CSS Class Selectors </vt:lpstr>
      <vt:lpstr>CSS Multiple Classes</vt:lpstr>
      <vt:lpstr>CSS Psuedos</vt:lpstr>
      <vt:lpstr>Grouped Selectors</vt:lpstr>
      <vt:lpstr>Nested Selectors</vt:lpstr>
      <vt:lpstr>CSS Properties</vt:lpstr>
      <vt:lpstr>Values: Units of Measure</vt:lpstr>
      <vt:lpstr>Values: Units In Text and Positioning</vt:lpstr>
      <vt:lpstr>Applying CSS to HTML</vt:lpstr>
      <vt:lpstr>Inline CSS</vt:lpstr>
      <vt:lpstr>Embedded CSS</vt:lpstr>
      <vt:lpstr>Embedded CSS Example</vt:lpstr>
      <vt:lpstr>External CSS</vt:lpstr>
      <vt:lpstr>External CSS 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XHTML + CSS Review</dc:title>
  <dc:subject/>
  <dc:creator>Leigh Cotnoir</dc:creator>
  <cp:keywords>XHTML + CSS Review</cp:keywords>
  <dc:description>Lecture 1</dc:description>
  <cp:lastModifiedBy>Leigh Cotnoir</cp:lastModifiedBy>
  <cp:revision>270</cp:revision>
  <dcterms:created xsi:type="dcterms:W3CDTF">2009-08-23T05:32:28Z</dcterms:created>
  <dcterms:modified xsi:type="dcterms:W3CDTF">2014-05-27T09:22:55Z</dcterms:modified>
</cp:coreProperties>
</file>